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0" r:id="rId4"/>
    <p:sldId id="261" r:id="rId5"/>
    <p:sldId id="259" r:id="rId6"/>
    <p:sldId id="262" r:id="rId7"/>
    <p:sldId id="263" r:id="rId8"/>
    <p:sldId id="264" r:id="rId9"/>
    <p:sldId id="268" r:id="rId10"/>
    <p:sldId id="265" r:id="rId11"/>
    <p:sldId id="26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60" autoAdjust="0"/>
  </p:normalViewPr>
  <p:slideViewPr>
    <p:cSldViewPr>
      <p:cViewPr>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oshiba\Desktop\a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33497195525E-2"/>
          <c:y val="0.13015292673108472"/>
          <c:w val="0.74112270341207354"/>
          <c:h val="0.74928623505395164"/>
        </c:manualLayout>
      </c:layout>
      <c:scatterChart>
        <c:scatterStyle val="lineMarker"/>
        <c:varyColors val="0"/>
        <c:ser>
          <c:idx val="0"/>
          <c:order val="0"/>
          <c:tx>
            <c:v>5</c:v>
          </c:tx>
          <c:xVal>
            <c:numRef>
              <c:f>Sayfa1!$B$2:$B$7</c:f>
              <c:numCache>
                <c:formatCode>General</c:formatCode>
                <c:ptCount val="6"/>
                <c:pt idx="0">
                  <c:v>1</c:v>
                </c:pt>
                <c:pt idx="1">
                  <c:v>2</c:v>
                </c:pt>
                <c:pt idx="2">
                  <c:v>3</c:v>
                </c:pt>
                <c:pt idx="3">
                  <c:v>6</c:v>
                </c:pt>
                <c:pt idx="4">
                  <c:v>12</c:v>
                </c:pt>
                <c:pt idx="5">
                  <c:v>24</c:v>
                </c:pt>
              </c:numCache>
            </c:numRef>
          </c:xVal>
          <c:yVal>
            <c:numRef>
              <c:f>Sayfa1!$C$2:$C$7</c:f>
              <c:numCache>
                <c:formatCode>General</c:formatCode>
                <c:ptCount val="6"/>
                <c:pt idx="0">
                  <c:v>32</c:v>
                </c:pt>
                <c:pt idx="1">
                  <c:v>22</c:v>
                </c:pt>
                <c:pt idx="2">
                  <c:v>17.670000000000002</c:v>
                </c:pt>
                <c:pt idx="3">
                  <c:v>11.67</c:v>
                </c:pt>
                <c:pt idx="4">
                  <c:v>6.83</c:v>
                </c:pt>
                <c:pt idx="5">
                  <c:v>4</c:v>
                </c:pt>
              </c:numCache>
            </c:numRef>
          </c:yVal>
          <c:smooth val="0"/>
        </c:ser>
        <c:ser>
          <c:idx val="1"/>
          <c:order val="1"/>
          <c:tx>
            <c:v>10</c:v>
          </c:tx>
          <c:xVal>
            <c:numRef>
              <c:f>(Sayfa1!$B$2;Sayfa1!$B$7)</c:f>
              <c:numCache>
                <c:formatCode>General</c:formatCode>
                <c:ptCount val="2"/>
                <c:pt idx="0">
                  <c:v>1</c:v>
                </c:pt>
                <c:pt idx="1">
                  <c:v>24</c:v>
                </c:pt>
              </c:numCache>
            </c:numRef>
          </c:xVal>
          <c:yVal>
            <c:numRef>
              <c:f>(Sayfa1!$D$2;Sayfa1!$D$7)</c:f>
              <c:numCache>
                <c:formatCode>General</c:formatCode>
                <c:ptCount val="2"/>
                <c:pt idx="0">
                  <c:v>38</c:v>
                </c:pt>
                <c:pt idx="1">
                  <c:v>4.58</c:v>
                </c:pt>
              </c:numCache>
            </c:numRef>
          </c:yVal>
          <c:smooth val="0"/>
        </c:ser>
        <c:ser>
          <c:idx val="2"/>
          <c:order val="2"/>
          <c:tx>
            <c:v>25</c:v>
          </c:tx>
          <c:xVal>
            <c:numRef>
              <c:f>(Sayfa1!$B$2;Sayfa1!$B$7)</c:f>
              <c:numCache>
                <c:formatCode>General</c:formatCode>
                <c:ptCount val="2"/>
                <c:pt idx="0">
                  <c:v>1</c:v>
                </c:pt>
                <c:pt idx="1">
                  <c:v>24</c:v>
                </c:pt>
              </c:numCache>
            </c:numRef>
          </c:xVal>
          <c:yVal>
            <c:numRef>
              <c:f>(Sayfa1!$E$2;Sayfa1!$E$7)</c:f>
              <c:numCache>
                <c:formatCode>General</c:formatCode>
                <c:ptCount val="2"/>
                <c:pt idx="0">
                  <c:v>47</c:v>
                </c:pt>
                <c:pt idx="1">
                  <c:v>5.67</c:v>
                </c:pt>
              </c:numCache>
            </c:numRef>
          </c:yVal>
          <c:smooth val="0"/>
        </c:ser>
        <c:ser>
          <c:idx val="3"/>
          <c:order val="3"/>
          <c:tx>
            <c:v>50</c:v>
          </c:tx>
          <c:xVal>
            <c:numRef>
              <c:f>(Sayfa1!$B$2;Sayfa1!$B$7)</c:f>
              <c:numCache>
                <c:formatCode>General</c:formatCode>
                <c:ptCount val="2"/>
                <c:pt idx="0">
                  <c:v>1</c:v>
                </c:pt>
                <c:pt idx="1">
                  <c:v>24</c:v>
                </c:pt>
              </c:numCache>
            </c:numRef>
          </c:xVal>
          <c:yVal>
            <c:numRef>
              <c:f>(Sayfa1!$F$2;Sayfa1!$F$7)</c:f>
              <c:numCache>
                <c:formatCode>General</c:formatCode>
                <c:ptCount val="2"/>
                <c:pt idx="0">
                  <c:v>51</c:v>
                </c:pt>
                <c:pt idx="1">
                  <c:v>6.25</c:v>
                </c:pt>
              </c:numCache>
            </c:numRef>
          </c:yVal>
          <c:smooth val="0"/>
        </c:ser>
        <c:ser>
          <c:idx val="4"/>
          <c:order val="4"/>
          <c:tx>
            <c:v>100</c:v>
          </c:tx>
          <c:xVal>
            <c:numRef>
              <c:f>Sayfa1!$B$2:$B$7</c:f>
              <c:numCache>
                <c:formatCode>General</c:formatCode>
                <c:ptCount val="6"/>
                <c:pt idx="0">
                  <c:v>1</c:v>
                </c:pt>
                <c:pt idx="1">
                  <c:v>2</c:v>
                </c:pt>
                <c:pt idx="2">
                  <c:v>3</c:v>
                </c:pt>
                <c:pt idx="3">
                  <c:v>6</c:v>
                </c:pt>
                <c:pt idx="4">
                  <c:v>12</c:v>
                </c:pt>
                <c:pt idx="5">
                  <c:v>24</c:v>
                </c:pt>
              </c:numCache>
            </c:numRef>
          </c:xVal>
          <c:yVal>
            <c:numRef>
              <c:f>Sayfa1!$G$2:$G$7</c:f>
              <c:numCache>
                <c:formatCode>General</c:formatCode>
                <c:ptCount val="6"/>
                <c:pt idx="0">
                  <c:v>56</c:v>
                </c:pt>
                <c:pt idx="1">
                  <c:v>39.5</c:v>
                </c:pt>
                <c:pt idx="2">
                  <c:v>32</c:v>
                </c:pt>
                <c:pt idx="3">
                  <c:v>20.83</c:v>
                </c:pt>
                <c:pt idx="4">
                  <c:v>12.17</c:v>
                </c:pt>
                <c:pt idx="5">
                  <c:v>7.08</c:v>
                </c:pt>
              </c:numCache>
            </c:numRef>
          </c:yVal>
          <c:smooth val="0"/>
        </c:ser>
        <c:dLbls>
          <c:showLegendKey val="0"/>
          <c:showVal val="0"/>
          <c:showCatName val="0"/>
          <c:showSerName val="0"/>
          <c:showPercent val="0"/>
          <c:showBubbleSize val="0"/>
        </c:dLbls>
        <c:axId val="172329600"/>
        <c:axId val="172347776"/>
      </c:scatterChart>
      <c:valAx>
        <c:axId val="172329600"/>
        <c:scaling>
          <c:orientation val="minMax"/>
        </c:scaling>
        <c:delete val="0"/>
        <c:axPos val="b"/>
        <c:numFmt formatCode="General" sourceLinked="1"/>
        <c:majorTickMark val="out"/>
        <c:minorTickMark val="none"/>
        <c:tickLblPos val="nextTo"/>
        <c:crossAx val="172347776"/>
        <c:crosses val="autoZero"/>
        <c:crossBetween val="midCat"/>
      </c:valAx>
      <c:valAx>
        <c:axId val="172347776"/>
        <c:scaling>
          <c:orientation val="minMax"/>
        </c:scaling>
        <c:delete val="0"/>
        <c:axPos val="l"/>
        <c:majorGridlines/>
        <c:numFmt formatCode="General" sourceLinked="1"/>
        <c:majorTickMark val="out"/>
        <c:minorTickMark val="none"/>
        <c:tickLblPos val="nextTo"/>
        <c:crossAx val="172329600"/>
        <c:crosses val="autoZero"/>
        <c:crossBetween val="midCat"/>
      </c:valAx>
    </c:plotArea>
    <c:legend>
      <c:legendPos val="r"/>
      <c:layout>
        <c:manualLayout>
          <c:xMode val="edge"/>
          <c:yMode val="edge"/>
          <c:x val="0.91713879395663489"/>
          <c:y val="0.3918711413017601"/>
          <c:w val="7.3152804632308943E-2"/>
          <c:h val="0.20709549588285284"/>
        </c:manualLayout>
      </c:layout>
      <c:overlay val="0"/>
    </c:legend>
    <c:plotVisOnly val="1"/>
    <c:dispBlanksAs val="zero"/>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cdr:x>
      <cdr:y>0.14453</cdr:y>
    </cdr:from>
    <cdr:to>
      <cdr:x>0.09174</cdr:x>
      <cdr:y>0.58609</cdr:y>
    </cdr:to>
    <cdr:sp macro="" textlink="">
      <cdr:nvSpPr>
        <cdr:cNvPr id="2" name="Metin kutusu 1"/>
        <cdr:cNvSpPr txBox="1"/>
      </cdr:nvSpPr>
      <cdr:spPr>
        <a:xfrm xmlns:a="http://schemas.openxmlformats.org/drawingml/2006/main">
          <a:off x="-539552" y="801380"/>
          <a:ext cx="739899" cy="24482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tr-TR" sz="1800" dirty="0" smtClean="0"/>
            <a:t>İ (mm/</a:t>
          </a:r>
          <a:r>
            <a:rPr lang="tr-TR" sz="1800" dirty="0" err="1" smtClean="0"/>
            <a:t>hour</a:t>
          </a:r>
          <a:r>
            <a:rPr lang="tr-TR" sz="1800" dirty="0" smtClean="0"/>
            <a:t>)</a:t>
          </a:r>
          <a:endParaRPr lang="tr-T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179AB-3D2A-499B-A1A1-1E18A48921EC}" type="datetimeFigureOut">
              <a:rPr lang="tr-TR" smtClean="0"/>
              <a:t>21.02.2019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3DDF3-7134-4B1E-BBE5-BE83CAC750D7}" type="slidenum">
              <a:rPr lang="tr-TR" smtClean="0"/>
              <a:t>‹#›</a:t>
            </a:fld>
            <a:endParaRPr lang="tr-TR"/>
          </a:p>
        </p:txBody>
      </p:sp>
    </p:spTree>
    <p:extLst>
      <p:ext uri="{BB962C8B-B14F-4D97-AF65-F5344CB8AC3E}">
        <p14:creationId xmlns:p14="http://schemas.microsoft.com/office/powerpoint/2010/main" val="235962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F3467A6-71E5-4B78-8636-E07AECD3FD59}" type="slidenum">
              <a:rPr lang="tr-TR" smtClean="0"/>
              <a:t>1</a:t>
            </a:fld>
            <a:endParaRPr lang="tr-TR"/>
          </a:p>
        </p:txBody>
      </p:sp>
    </p:spTree>
    <p:extLst>
      <p:ext uri="{BB962C8B-B14F-4D97-AF65-F5344CB8AC3E}">
        <p14:creationId xmlns:p14="http://schemas.microsoft.com/office/powerpoint/2010/main" val="347457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43DDF3-7134-4B1E-BBE5-BE83CAC750D7}" type="slidenum">
              <a:rPr lang="tr-TR" smtClean="0"/>
              <a:t>2</a:t>
            </a:fld>
            <a:endParaRPr lang="tr-TR"/>
          </a:p>
        </p:txBody>
      </p:sp>
    </p:spTree>
    <p:extLst>
      <p:ext uri="{BB962C8B-B14F-4D97-AF65-F5344CB8AC3E}">
        <p14:creationId xmlns:p14="http://schemas.microsoft.com/office/powerpoint/2010/main" val="411700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CEE107-4EC2-453F-BAE8-D6F33D20994A}" type="datetimeFigureOut">
              <a:rPr lang="tr-TR" smtClean="0"/>
              <a:t>21.02.2019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113536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CEE107-4EC2-453F-BAE8-D6F33D20994A}" type="datetimeFigureOut">
              <a:rPr lang="tr-TR" smtClean="0"/>
              <a:t>21.02.2019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269941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CEE107-4EC2-453F-BAE8-D6F33D20994A}" type="datetimeFigureOut">
              <a:rPr lang="tr-TR" smtClean="0"/>
              <a:t>21.02.2019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237652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CEE107-4EC2-453F-BAE8-D6F33D20994A}" type="datetimeFigureOut">
              <a:rPr lang="tr-TR" smtClean="0"/>
              <a:t>21.02.2019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390186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CEE107-4EC2-453F-BAE8-D6F33D20994A}" type="datetimeFigureOut">
              <a:rPr lang="tr-TR" smtClean="0"/>
              <a:t>21.02.2019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58609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CEE107-4EC2-453F-BAE8-D6F33D20994A}" type="datetimeFigureOut">
              <a:rPr lang="tr-TR" smtClean="0"/>
              <a:t>21.02.2019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423719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CEE107-4EC2-453F-BAE8-D6F33D20994A}" type="datetimeFigureOut">
              <a:rPr lang="tr-TR" smtClean="0"/>
              <a:t>21.02.2019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28986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CEE107-4EC2-453F-BAE8-D6F33D20994A}" type="datetimeFigureOut">
              <a:rPr lang="tr-TR" smtClean="0"/>
              <a:t>21.02.2019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429191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CEE107-4EC2-453F-BAE8-D6F33D20994A}" type="datetimeFigureOut">
              <a:rPr lang="tr-TR" smtClean="0"/>
              <a:t>21.02.2019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66458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CEE107-4EC2-453F-BAE8-D6F33D20994A}" type="datetimeFigureOut">
              <a:rPr lang="tr-TR" smtClean="0"/>
              <a:t>21.02.2019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172258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CEE107-4EC2-453F-BAE8-D6F33D20994A}" type="datetimeFigureOut">
              <a:rPr lang="tr-TR" smtClean="0"/>
              <a:t>21.02.2019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82D4B5-C219-4785-9A46-5BF2E05348A2}" type="slidenum">
              <a:rPr lang="tr-TR" smtClean="0"/>
              <a:t>‹#›</a:t>
            </a:fld>
            <a:endParaRPr lang="tr-TR"/>
          </a:p>
        </p:txBody>
      </p:sp>
    </p:spTree>
    <p:extLst>
      <p:ext uri="{BB962C8B-B14F-4D97-AF65-F5344CB8AC3E}">
        <p14:creationId xmlns:p14="http://schemas.microsoft.com/office/powerpoint/2010/main" val="235519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EE107-4EC2-453F-BAE8-D6F33D20994A}" type="datetimeFigureOut">
              <a:rPr lang="tr-TR" smtClean="0"/>
              <a:t>21.02.2019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2D4B5-C219-4785-9A46-5BF2E05348A2}" type="slidenum">
              <a:rPr lang="tr-TR" smtClean="0"/>
              <a:t>‹#›</a:t>
            </a:fld>
            <a:endParaRPr lang="tr-TR"/>
          </a:p>
        </p:txBody>
      </p:sp>
    </p:spTree>
    <p:extLst>
      <p:ext uri="{BB962C8B-B14F-4D97-AF65-F5344CB8AC3E}">
        <p14:creationId xmlns:p14="http://schemas.microsoft.com/office/powerpoint/2010/main" val="480466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88348" y="342901"/>
            <a:ext cx="8525741" cy="5860472"/>
          </a:xfrm>
        </p:spPr>
        <p:txBody>
          <a:bodyPr>
            <a:normAutofit/>
          </a:bodyPr>
          <a:lstStyle/>
          <a:p>
            <a:pPr algn="just"/>
            <a:r>
              <a:rPr lang="tr-TR" b="1" dirty="0"/>
              <a:t>1</a:t>
            </a:r>
            <a:r>
              <a:rPr lang="tr-TR" b="1" dirty="0" smtClean="0"/>
              <a:t>.</a:t>
            </a:r>
            <a:r>
              <a:rPr lang="en-GB" dirty="0" smtClean="0"/>
              <a:t> </a:t>
            </a:r>
            <a:r>
              <a:rPr lang="en-GB" sz="1400" dirty="0">
                <a:solidFill>
                  <a:schemeClr val="tx1"/>
                </a:solidFill>
              </a:rPr>
              <a:t>The precipitation values measured during a storm in the basin given below is listed. Calculate the mean precipitation values in the area with arithmetical mean method, </a:t>
            </a:r>
            <a:r>
              <a:rPr lang="en-GB" sz="1400" dirty="0" err="1">
                <a:solidFill>
                  <a:schemeClr val="tx1"/>
                </a:solidFill>
              </a:rPr>
              <a:t>Thissen</a:t>
            </a:r>
            <a:r>
              <a:rPr lang="en-GB" sz="1400" dirty="0">
                <a:solidFill>
                  <a:schemeClr val="tx1"/>
                </a:solidFill>
              </a:rPr>
              <a:t> method and isohyet method (the interval of isohyets will be 5 mm).</a:t>
            </a:r>
            <a:endParaRPr lang="tr-TR" sz="1400" dirty="0">
              <a:solidFill>
                <a:schemeClr val="tx1"/>
              </a:solidFill>
            </a:endParaRPr>
          </a:p>
          <a:p>
            <a:pPr algn="just"/>
            <a:r>
              <a:rPr lang="tr-TR" sz="1400" dirty="0" smtClean="0"/>
              <a:t>. </a:t>
            </a:r>
            <a:endParaRPr lang="tr-TR" sz="1400" dirty="0"/>
          </a:p>
        </p:txBody>
      </p:sp>
      <p:graphicFrame>
        <p:nvGraphicFramePr>
          <p:cNvPr id="6" name="Nesne 5"/>
          <p:cNvGraphicFramePr>
            <a:graphicFrameLocks noChangeAspect="1"/>
          </p:cNvGraphicFramePr>
          <p:nvPr>
            <p:extLst>
              <p:ext uri="{D42A27DB-BD31-4B8C-83A1-F6EECF244321}">
                <p14:modId xmlns:p14="http://schemas.microsoft.com/office/powerpoint/2010/main" val="3575764479"/>
              </p:ext>
            </p:extLst>
          </p:nvPr>
        </p:nvGraphicFramePr>
        <p:xfrm>
          <a:off x="0" y="1389219"/>
          <a:ext cx="5767178" cy="5333171"/>
        </p:xfrm>
        <a:graphic>
          <a:graphicData uri="http://schemas.openxmlformats.org/presentationml/2006/ole">
            <mc:AlternateContent xmlns:mc="http://schemas.openxmlformats.org/markup-compatibility/2006">
              <mc:Choice xmlns:v="urn:schemas-microsoft-com:vml" Requires="v">
                <p:oleObj spid="_x0000_s6159" name="Picture" r:id="rId4" imgW="4124854" imgH="2534394" progId="Word.Picture.8">
                  <p:embed/>
                </p:oleObj>
              </mc:Choice>
              <mc:Fallback>
                <p:oleObj name="Picture" r:id="rId4" imgW="4124854" imgH="2534394"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89219"/>
                        <a:ext cx="5767178" cy="5333171"/>
                      </a:xfrm>
                      <a:prstGeom prst="rect">
                        <a:avLst/>
                      </a:prstGeom>
                      <a:noFill/>
                    </p:spPr>
                  </p:pic>
                </p:oleObj>
              </mc:Fallback>
            </mc:AlternateContent>
          </a:graphicData>
        </a:graphic>
      </p:graphicFrame>
      <p:pic>
        <p:nvPicPr>
          <p:cNvPr id="7" name="Picture 3" descr="izohiy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1220" y="1493091"/>
            <a:ext cx="3280979" cy="53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2234094" y="1581956"/>
            <a:ext cx="251138" cy="373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2743200" y="3052293"/>
            <a:ext cx="309093" cy="309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1241935" y="5761150"/>
            <a:ext cx="251138" cy="373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763854" y="4846749"/>
            <a:ext cx="251138" cy="373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638285" y="3858849"/>
            <a:ext cx="251138" cy="373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22627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16632"/>
            <a:ext cx="8064896" cy="1200329"/>
          </a:xfrm>
          <a:prstGeom prst="rect">
            <a:avLst/>
          </a:prstGeom>
        </p:spPr>
        <p:txBody>
          <a:bodyPr wrap="square">
            <a:spAutoFit/>
          </a:bodyPr>
          <a:lstStyle/>
          <a:p>
            <a:r>
              <a:rPr lang="tr-TR" dirty="0" smtClean="0"/>
              <a:t>4.</a:t>
            </a:r>
            <a:r>
              <a:rPr lang="en-GB" dirty="0" smtClean="0"/>
              <a:t>In </a:t>
            </a:r>
            <a:r>
              <a:rPr lang="en-GB" dirty="0" err="1"/>
              <a:t>Maden</a:t>
            </a:r>
            <a:r>
              <a:rPr lang="en-GB" dirty="0"/>
              <a:t> precipitation gage located in the </a:t>
            </a:r>
            <a:r>
              <a:rPr lang="en-GB" dirty="0" err="1"/>
              <a:t>Dicle</a:t>
            </a:r>
            <a:r>
              <a:rPr lang="en-GB" dirty="0"/>
              <a:t> Dam basin the precipitation values for the durations 1, 2, 3, 6, 12 and 24 hours, and for return periods 5, 10, 25, 50 and 100 years are given below. Draw the “</a:t>
            </a:r>
            <a:r>
              <a:rPr lang="en-GB" i="1" dirty="0"/>
              <a:t>precipitation intensity — duration — frequency</a:t>
            </a:r>
            <a:r>
              <a:rPr lang="en-GB" dirty="0"/>
              <a:t>” curve of </a:t>
            </a:r>
            <a:r>
              <a:rPr lang="en-GB" dirty="0" err="1"/>
              <a:t>Maden</a:t>
            </a:r>
            <a:r>
              <a:rPr lang="en-GB" dirty="0"/>
              <a:t> precipitation gage using this information.</a:t>
            </a: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3114418595"/>
              </p:ext>
            </p:extLst>
          </p:nvPr>
        </p:nvGraphicFramePr>
        <p:xfrm>
          <a:off x="71500" y="1316961"/>
          <a:ext cx="8712967" cy="4916983"/>
        </p:xfrm>
        <a:graphic>
          <a:graphicData uri="http://schemas.openxmlformats.org/drawingml/2006/table">
            <a:tbl>
              <a:tblPr>
                <a:tableStyleId>{5C22544A-7EE6-4342-B048-85BDC9FD1C3A}</a:tableStyleId>
              </a:tblPr>
              <a:tblGrid>
                <a:gridCol w="2173642"/>
                <a:gridCol w="2179775"/>
                <a:gridCol w="1803267"/>
                <a:gridCol w="2556283"/>
              </a:tblGrid>
              <a:tr h="527863">
                <a:tc>
                  <a:txBody>
                    <a:bodyPr/>
                    <a:lstStyle/>
                    <a:p>
                      <a:pPr algn="ctr">
                        <a:spcAft>
                          <a:spcPts val="0"/>
                        </a:spcAft>
                      </a:pPr>
                      <a:r>
                        <a:rPr lang="en-GB" sz="1600" dirty="0">
                          <a:effectLst/>
                        </a:rPr>
                        <a:t>Storm Duration (hour)</a:t>
                      </a:r>
                      <a:endParaRPr lang="tr-TR" sz="1600" dirty="0">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n-GB" sz="1600" dirty="0">
                          <a:effectLst/>
                        </a:rPr>
                        <a:t>Return Period (year)</a:t>
                      </a:r>
                      <a:endParaRPr lang="tr-TR" sz="1600" dirty="0">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n-GB" sz="1600" dirty="0">
                          <a:effectLst/>
                        </a:rPr>
                        <a:t>Total Precipitation </a:t>
                      </a:r>
                      <a:br>
                        <a:rPr lang="en-GB" sz="1600" dirty="0">
                          <a:effectLst/>
                        </a:rPr>
                      </a:br>
                      <a:r>
                        <a:rPr lang="en-GB" sz="1600" dirty="0">
                          <a:effectLst/>
                        </a:rPr>
                        <a:t>P (mm)</a:t>
                      </a:r>
                      <a:endParaRPr lang="tr-TR" sz="1600" dirty="0">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n-GB" sz="1600" dirty="0">
                          <a:effectLst/>
                        </a:rPr>
                        <a:t>Precipitation Intensity</a:t>
                      </a:r>
                      <a:endParaRPr lang="tr-TR" sz="1600" dirty="0">
                        <a:effectLst/>
                      </a:endParaRPr>
                    </a:p>
                    <a:p>
                      <a:pPr algn="ctr">
                        <a:spcAft>
                          <a:spcPts val="0"/>
                        </a:spcAft>
                      </a:pPr>
                      <a:r>
                        <a:rPr lang="en-GB" sz="1600" dirty="0">
                          <a:effectLst/>
                        </a:rPr>
                        <a:t>i (mm/hour)</a:t>
                      </a:r>
                      <a:endParaRPr lang="tr-TR" sz="1600" dirty="0">
                        <a:effectLst/>
                        <a:latin typeface="Times New Roman"/>
                        <a:ea typeface="Times New Roman"/>
                      </a:endParaRPr>
                    </a:p>
                  </a:txBody>
                  <a:tcPr marL="68580" marR="68580" marT="0" marB="0">
                    <a:solidFill>
                      <a:schemeClr val="accent3">
                        <a:lumMod val="60000"/>
                        <a:lumOff val="40000"/>
                      </a:schemeClr>
                    </a:solidFill>
                  </a:tcPr>
                </a:tc>
              </a:tr>
              <a:tr h="243116">
                <a:tc rowSpan="5">
                  <a:txBody>
                    <a:bodyPr/>
                    <a:lstStyle/>
                    <a:p>
                      <a:pPr algn="ctr">
                        <a:spcAft>
                          <a:spcPts val="0"/>
                        </a:spcAft>
                      </a:pPr>
                      <a:r>
                        <a:rPr lang="en-GB" sz="1600" dirty="0">
                          <a:effectLst/>
                        </a:rPr>
                        <a:t> </a:t>
                      </a:r>
                      <a:endParaRPr lang="tr-TR" sz="1600" dirty="0">
                        <a:effectLst/>
                      </a:endParaRPr>
                    </a:p>
                    <a:p>
                      <a:pPr algn="ctr">
                        <a:spcAft>
                          <a:spcPts val="0"/>
                        </a:spcAft>
                      </a:pPr>
                      <a:r>
                        <a:rPr lang="en-GB" sz="1600" dirty="0">
                          <a:effectLst/>
                        </a:rPr>
                        <a:t> </a:t>
                      </a:r>
                      <a:endParaRPr lang="tr-TR" sz="1600" dirty="0">
                        <a:effectLst/>
                      </a:endParaRPr>
                    </a:p>
                    <a:p>
                      <a:pPr algn="ctr">
                        <a:spcAft>
                          <a:spcPts val="0"/>
                        </a:spcAft>
                      </a:pPr>
                      <a:r>
                        <a:rPr lang="en-GB" sz="1600" dirty="0">
                          <a:effectLst/>
                        </a:rPr>
                        <a:t>1</a:t>
                      </a:r>
                      <a:endParaRPr lang="tr-TR" sz="1600" dirty="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5</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32</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32</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dirty="0">
                          <a:effectLst/>
                        </a:rPr>
                        <a:t>10</a:t>
                      </a:r>
                      <a:endParaRPr lang="tr-TR" sz="1600" dirty="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38</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38</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dirty="0">
                          <a:effectLst/>
                        </a:rPr>
                        <a:t>25</a:t>
                      </a:r>
                      <a:endParaRPr lang="tr-TR" sz="1600" dirty="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effectLst/>
                        </a:rPr>
                        <a:t>47</a:t>
                      </a:r>
                      <a:endParaRPr lang="tr-TR" sz="1600" dirty="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47</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a:effectLst/>
                        </a:rPr>
                        <a:t>50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effectLst/>
                        </a:rPr>
                        <a:t>51</a:t>
                      </a:r>
                      <a:endParaRPr lang="tr-TR" sz="1600" dirty="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51</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a:effectLst/>
                        </a:rPr>
                        <a:t>100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56</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56</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rowSpan="2">
                  <a:txBody>
                    <a:bodyPr/>
                    <a:lstStyle/>
                    <a:p>
                      <a:pPr algn="ctr">
                        <a:spcAft>
                          <a:spcPts val="0"/>
                        </a:spcAft>
                      </a:pPr>
                      <a:r>
                        <a:rPr lang="en-GB" sz="1600">
                          <a:effectLst/>
                        </a:rPr>
                        <a:t>2</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5</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44</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22</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a:effectLst/>
                        </a:rPr>
                        <a:t>100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79</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39.5</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rowSpan="2">
                  <a:txBody>
                    <a:bodyPr/>
                    <a:lstStyle/>
                    <a:p>
                      <a:pPr algn="ctr">
                        <a:spcAft>
                          <a:spcPts val="0"/>
                        </a:spcAft>
                      </a:pPr>
                      <a:r>
                        <a:rPr lang="en-GB" sz="1600">
                          <a:effectLst/>
                        </a:rPr>
                        <a:t>3</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5</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53</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17.67</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a:effectLst/>
                        </a:rPr>
                        <a:t>100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96</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32</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rowSpan="2">
                  <a:txBody>
                    <a:bodyPr/>
                    <a:lstStyle/>
                    <a:p>
                      <a:pPr algn="ctr">
                        <a:spcAft>
                          <a:spcPts val="0"/>
                        </a:spcAft>
                      </a:pPr>
                      <a:r>
                        <a:rPr lang="en-GB" sz="1600">
                          <a:effectLst/>
                        </a:rPr>
                        <a:t>6</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5</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70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11.67</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a:effectLst/>
                        </a:rPr>
                        <a:t>100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125</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20.83</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rowSpan="2">
                  <a:txBody>
                    <a:bodyPr/>
                    <a:lstStyle/>
                    <a:p>
                      <a:pPr algn="ctr">
                        <a:spcAft>
                          <a:spcPts val="0"/>
                        </a:spcAft>
                      </a:pPr>
                      <a:r>
                        <a:rPr lang="en-GB" sz="1600">
                          <a:effectLst/>
                        </a:rPr>
                        <a:t>12</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5</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82</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6.83</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a:effectLst/>
                        </a:rPr>
                        <a:t>100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146</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12.17</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rowSpan="5">
                  <a:txBody>
                    <a:bodyPr/>
                    <a:lstStyle/>
                    <a:p>
                      <a:pPr algn="ctr">
                        <a:spcAft>
                          <a:spcPts val="0"/>
                        </a:spcAft>
                      </a:pPr>
                      <a:r>
                        <a:rPr lang="en-GB" sz="1600">
                          <a:effectLst/>
                        </a:rPr>
                        <a:t> </a:t>
                      </a:r>
                      <a:endParaRPr lang="tr-TR" sz="1600">
                        <a:effectLst/>
                      </a:endParaRPr>
                    </a:p>
                    <a:p>
                      <a:pPr algn="ctr">
                        <a:spcAft>
                          <a:spcPts val="0"/>
                        </a:spcAft>
                      </a:pPr>
                      <a:r>
                        <a:rPr lang="en-GB" sz="1600">
                          <a:effectLst/>
                        </a:rPr>
                        <a:t> </a:t>
                      </a:r>
                      <a:endParaRPr lang="tr-TR" sz="1600">
                        <a:effectLst/>
                      </a:endParaRPr>
                    </a:p>
                    <a:p>
                      <a:pPr algn="ctr">
                        <a:spcAft>
                          <a:spcPts val="0"/>
                        </a:spcAft>
                      </a:pPr>
                      <a:r>
                        <a:rPr lang="en-GB" sz="1600">
                          <a:effectLst/>
                        </a:rPr>
                        <a:t>24</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5</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96</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4</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a:effectLst/>
                        </a:rPr>
                        <a:t>10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110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4.58</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a:effectLst/>
                        </a:rPr>
                        <a:t>25</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136</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5.67</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a:effectLst/>
                        </a:rPr>
                        <a:t>50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150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6.25</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r h="243116">
                <a:tc vMerge="1">
                  <a:txBody>
                    <a:bodyPr/>
                    <a:lstStyle/>
                    <a:p>
                      <a:endParaRPr lang="tr-TR"/>
                    </a:p>
                  </a:txBody>
                  <a:tcPr/>
                </a:tc>
                <a:tc>
                  <a:txBody>
                    <a:bodyPr/>
                    <a:lstStyle/>
                    <a:p>
                      <a:pPr algn="ctr">
                        <a:spcAft>
                          <a:spcPts val="0"/>
                        </a:spcAft>
                      </a:pPr>
                      <a:r>
                        <a:rPr lang="en-GB" sz="1600">
                          <a:effectLst/>
                        </a:rPr>
                        <a:t>100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a:effectLst/>
                        </a:rPr>
                        <a:t>170</a:t>
                      </a:r>
                      <a:endParaRPr lang="tr-TR" sz="1600">
                        <a:effectLst/>
                        <a:latin typeface="Times New Roman"/>
                        <a:ea typeface="Times New Roman"/>
                      </a:endParaRPr>
                    </a:p>
                  </a:txBody>
                  <a:tcPr marL="68580" marR="68580" marT="0" marB="0">
                    <a:solidFill>
                      <a:schemeClr val="accent3">
                        <a:lumMod val="75000"/>
                      </a:schemeClr>
                    </a:solidFill>
                  </a:tcPr>
                </a:tc>
                <a:tc>
                  <a:txBody>
                    <a:bodyPr/>
                    <a:lstStyle/>
                    <a:p>
                      <a:pPr algn="ctr">
                        <a:spcAft>
                          <a:spcPts val="0"/>
                        </a:spcAft>
                      </a:pPr>
                      <a:r>
                        <a:rPr lang="en-GB" sz="1600" dirty="0">
                          <a:solidFill>
                            <a:srgbClr val="FFFF00"/>
                          </a:solidFill>
                          <a:effectLst/>
                        </a:rPr>
                        <a:t>7.08</a:t>
                      </a:r>
                      <a:endParaRPr lang="tr-TR" sz="1600" dirty="0">
                        <a:solidFill>
                          <a:srgbClr val="FFFF00"/>
                        </a:solidFill>
                        <a:effectLst/>
                        <a:latin typeface="Times New Roman"/>
                        <a:ea typeface="Times New Roman"/>
                      </a:endParaRPr>
                    </a:p>
                  </a:txBody>
                  <a:tcPr marL="68580" marR="68580" marT="0" marB="0">
                    <a:solidFill>
                      <a:schemeClr val="accent3">
                        <a:lumMod val="75000"/>
                      </a:schemeClr>
                    </a:solidFill>
                  </a:tcPr>
                </a:tc>
              </a:tr>
            </a:tbl>
          </a:graphicData>
        </a:graphic>
      </p:graphicFrame>
      <p:sp>
        <p:nvSpPr>
          <p:cNvPr id="8" name="TextBox 23"/>
          <p:cNvSpPr txBox="1"/>
          <p:nvPr/>
        </p:nvSpPr>
        <p:spPr>
          <a:xfrm>
            <a:off x="2195736" y="6445648"/>
            <a:ext cx="2592288" cy="369332"/>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err="1" smtClean="0">
                <a:solidFill>
                  <a:schemeClr val="tx2"/>
                </a:solidFill>
                <a:effectLst>
                  <a:outerShdw blurRad="38100" dist="38100" dir="2700000" algn="tl">
                    <a:srgbClr val="000000">
                      <a:alpha val="43137"/>
                    </a:srgbClr>
                  </a:outerShdw>
                </a:effectLst>
              </a:rPr>
              <a:t>i</a:t>
            </a:r>
            <a:r>
              <a:rPr lang="en-US" b="1" dirty="0" smtClean="0">
                <a:solidFill>
                  <a:schemeClr val="tx2"/>
                </a:solidFill>
                <a:effectLst>
                  <a:outerShdw blurRad="38100" dist="38100" dir="2700000" algn="tl">
                    <a:srgbClr val="000000">
                      <a:alpha val="43137"/>
                    </a:srgbClr>
                  </a:outerShdw>
                </a:effectLst>
              </a:rPr>
              <a:t>= delta P/delta t</a:t>
            </a:r>
            <a:endParaRPr lang="en-US" b="1" dirty="0">
              <a:solidFill>
                <a:schemeClr val="tx2"/>
              </a:solidFill>
              <a:effectLst>
                <a:outerShdw blurRad="38100" dist="38100" dir="2700000" algn="tl">
                  <a:srgbClr val="000000">
                    <a:alpha val="43137"/>
                  </a:srgbClr>
                </a:outerShdw>
              </a:effectLst>
            </a:endParaRPr>
          </a:p>
        </p:txBody>
      </p:sp>
      <p:cxnSp>
        <p:nvCxnSpPr>
          <p:cNvPr id="11" name="Düz Ok Bağlayıcısı 10"/>
          <p:cNvCxnSpPr/>
          <p:nvPr/>
        </p:nvCxnSpPr>
        <p:spPr>
          <a:xfrm>
            <a:off x="7164288" y="6192623"/>
            <a:ext cx="0" cy="3286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5580112" y="6493986"/>
            <a:ext cx="1800200" cy="369332"/>
          </a:xfrm>
          <a:prstGeom prst="rect">
            <a:avLst/>
          </a:prstGeom>
          <a:solidFill>
            <a:srgbClr val="FFFF00"/>
          </a:solidFill>
        </p:spPr>
        <p:txBody>
          <a:bodyPr wrap="square" rtlCol="0">
            <a:spAutoFit/>
          </a:bodyPr>
          <a:lstStyle/>
          <a:p>
            <a:r>
              <a:rPr lang="tr-TR" dirty="0" smtClean="0"/>
              <a:t>İ=(170/24)=7,08</a:t>
            </a:r>
          </a:p>
        </p:txBody>
      </p:sp>
    </p:spTree>
    <p:extLst>
      <p:ext uri="{BB962C8B-B14F-4D97-AF65-F5344CB8AC3E}">
        <p14:creationId xmlns:p14="http://schemas.microsoft.com/office/powerpoint/2010/main" val="1882891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2928830572"/>
              </p:ext>
            </p:extLst>
          </p:nvPr>
        </p:nvGraphicFramePr>
        <p:xfrm>
          <a:off x="0" y="476672"/>
          <a:ext cx="9144000"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p:cNvSpPr txBox="1"/>
          <p:nvPr/>
        </p:nvSpPr>
        <p:spPr>
          <a:xfrm>
            <a:off x="7524328" y="2169626"/>
            <a:ext cx="1619672" cy="369332"/>
          </a:xfrm>
          <a:prstGeom prst="rect">
            <a:avLst/>
          </a:prstGeom>
          <a:noFill/>
        </p:spPr>
        <p:txBody>
          <a:bodyPr wrap="square" rtlCol="0">
            <a:spAutoFit/>
          </a:bodyPr>
          <a:lstStyle/>
          <a:p>
            <a:r>
              <a:rPr lang="tr-TR" dirty="0" smtClean="0"/>
              <a:t>Return </a:t>
            </a:r>
            <a:r>
              <a:rPr lang="tr-TR" dirty="0" err="1" smtClean="0"/>
              <a:t>Period</a:t>
            </a:r>
            <a:endParaRPr lang="tr-TR" dirty="0"/>
          </a:p>
        </p:txBody>
      </p:sp>
      <p:sp>
        <p:nvSpPr>
          <p:cNvPr id="7" name="Metin kutusu 6"/>
          <p:cNvSpPr txBox="1"/>
          <p:nvPr/>
        </p:nvSpPr>
        <p:spPr>
          <a:xfrm>
            <a:off x="3563888" y="5661248"/>
            <a:ext cx="2088232" cy="369332"/>
          </a:xfrm>
          <a:prstGeom prst="rect">
            <a:avLst/>
          </a:prstGeom>
          <a:noFill/>
        </p:spPr>
        <p:txBody>
          <a:bodyPr wrap="square" rtlCol="0">
            <a:spAutoFit/>
          </a:bodyPr>
          <a:lstStyle/>
          <a:p>
            <a:r>
              <a:rPr lang="tr-TR" dirty="0" err="1" smtClean="0"/>
              <a:t>Duration</a:t>
            </a:r>
            <a:r>
              <a:rPr lang="tr-TR" dirty="0" smtClean="0"/>
              <a:t>(</a:t>
            </a:r>
            <a:r>
              <a:rPr lang="tr-TR" dirty="0" err="1" smtClean="0"/>
              <a:t>hour</a:t>
            </a:r>
            <a:r>
              <a:rPr lang="tr-TR" dirty="0" smtClean="0"/>
              <a:t>)</a:t>
            </a:r>
            <a:endParaRPr lang="tr-TR" dirty="0"/>
          </a:p>
        </p:txBody>
      </p:sp>
    </p:spTree>
    <p:extLst>
      <p:ext uri="{BB962C8B-B14F-4D97-AF65-F5344CB8AC3E}">
        <p14:creationId xmlns:p14="http://schemas.microsoft.com/office/powerpoint/2010/main" val="2924623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26002" y="371106"/>
            <a:ext cx="8689398" cy="1301831"/>
          </a:xfrm>
        </p:spPr>
        <p:txBody>
          <a:bodyPr>
            <a:normAutofit/>
          </a:bodyPr>
          <a:lstStyle/>
          <a:p>
            <a:pPr algn="just"/>
            <a:r>
              <a:rPr lang="en-GB" sz="2000" i="1" u="sng" dirty="0"/>
              <a:t>ARITHMETICAL MEAN </a:t>
            </a:r>
            <a:r>
              <a:rPr lang="en-GB" sz="2000" i="1" u="sng" dirty="0" smtClean="0"/>
              <a:t>METHOD:</a:t>
            </a:r>
            <a:r>
              <a:rPr lang="en-US" sz="2000" i="1" dirty="0"/>
              <a:t>In this method, the arithmetic average of the remaining readings are taken considering only the scale of the basin boundaries.</a:t>
            </a:r>
            <a:endParaRPr lang="tr-TR" sz="2000" dirty="0"/>
          </a:p>
        </p:txBody>
      </p:sp>
      <p:sp>
        <p:nvSpPr>
          <p:cNvPr id="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4" name="Nesne 3"/>
          <p:cNvGraphicFramePr>
            <a:graphicFrameLocks noChangeAspect="1"/>
          </p:cNvGraphicFramePr>
          <p:nvPr>
            <p:extLst>
              <p:ext uri="{D42A27DB-BD31-4B8C-83A1-F6EECF244321}">
                <p14:modId xmlns:p14="http://schemas.microsoft.com/office/powerpoint/2010/main" val="2031537414"/>
              </p:ext>
            </p:extLst>
          </p:nvPr>
        </p:nvGraphicFramePr>
        <p:xfrm>
          <a:off x="402378" y="5619342"/>
          <a:ext cx="8325986" cy="1134833"/>
        </p:xfrm>
        <a:graphic>
          <a:graphicData uri="http://schemas.openxmlformats.org/presentationml/2006/ole">
            <mc:AlternateContent xmlns:mc="http://schemas.openxmlformats.org/markup-compatibility/2006">
              <mc:Choice xmlns:v="urn:schemas-microsoft-com:vml" Requires="v">
                <p:oleObj spid="_x0000_s5135" name="Denklem" r:id="rId4" imgW="3721100" imgH="609600" progId="Equation.3">
                  <p:embed/>
                </p:oleObj>
              </mc:Choice>
              <mc:Fallback>
                <p:oleObj name="Denklem" r:id="rId4" imgW="3721100" imgH="609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78" y="5619342"/>
                        <a:ext cx="8325986" cy="1134833"/>
                      </a:xfrm>
                      <a:prstGeom prst="rect">
                        <a:avLst/>
                      </a:prstGeom>
                      <a:noFill/>
                    </p:spPr>
                  </p:pic>
                </p:oleObj>
              </mc:Fallback>
            </mc:AlternateContent>
          </a:graphicData>
        </a:graphic>
      </p:graphicFrame>
      <p:graphicFrame>
        <p:nvGraphicFramePr>
          <p:cNvPr id="7" name="Tablo 6"/>
          <p:cNvGraphicFramePr>
            <a:graphicFrameLocks noGrp="1"/>
          </p:cNvGraphicFramePr>
          <p:nvPr>
            <p:extLst>
              <p:ext uri="{D42A27DB-BD31-4B8C-83A1-F6EECF244321}">
                <p14:modId xmlns:p14="http://schemas.microsoft.com/office/powerpoint/2010/main" val="557362509"/>
              </p:ext>
            </p:extLst>
          </p:nvPr>
        </p:nvGraphicFramePr>
        <p:xfrm>
          <a:off x="226002" y="1230221"/>
          <a:ext cx="8689398" cy="4297680"/>
        </p:xfrm>
        <a:graphic>
          <a:graphicData uri="http://schemas.openxmlformats.org/drawingml/2006/table">
            <a:tbl>
              <a:tblPr>
                <a:tableStyleId>{5C22544A-7EE6-4342-B048-85BDC9FD1C3A}</a:tableStyleId>
              </a:tblPr>
              <a:tblGrid>
                <a:gridCol w="3169776">
                  <a:extLst>
                    <a:ext uri="{9D8B030D-6E8A-4147-A177-3AD203B41FA5}">
                      <a16:colId xmlns="" xmlns:a16="http://schemas.microsoft.com/office/drawing/2014/main" val="20000"/>
                    </a:ext>
                  </a:extLst>
                </a:gridCol>
                <a:gridCol w="5519622">
                  <a:extLst>
                    <a:ext uri="{9D8B030D-6E8A-4147-A177-3AD203B41FA5}">
                      <a16:colId xmlns="" xmlns:a16="http://schemas.microsoft.com/office/drawing/2014/main" val="20001"/>
                    </a:ext>
                  </a:extLst>
                </a:gridCol>
              </a:tblGrid>
              <a:tr h="265304">
                <a:tc>
                  <a:txBody>
                    <a:bodyPr/>
                    <a:lstStyle/>
                    <a:p>
                      <a:pPr algn="ctr">
                        <a:spcAft>
                          <a:spcPts val="0"/>
                        </a:spcAft>
                      </a:pPr>
                      <a:r>
                        <a:rPr lang="en-GB" sz="1800" b="1" kern="1200" dirty="0" smtClean="0">
                          <a:solidFill>
                            <a:schemeClr val="dk1"/>
                          </a:solidFill>
                          <a:effectLst/>
                          <a:latin typeface="+mn-lt"/>
                          <a:ea typeface="+mn-ea"/>
                          <a:cs typeface="+mn-cs"/>
                        </a:rPr>
                        <a:t>Gage</a:t>
                      </a:r>
                      <a:endParaRPr lang="tr-TR" sz="2400" b="1" kern="0" dirty="0">
                        <a:effectLst/>
                        <a:latin typeface="Times New Roman" panose="02020603050405020304" pitchFamily="18" charset="0"/>
                      </a:endParaRPr>
                    </a:p>
                  </a:txBody>
                  <a:tcPr marL="51435" marR="51435" marT="0" marB="0"/>
                </a:tc>
                <a:tc>
                  <a:txBody>
                    <a:bodyPr/>
                    <a:lstStyle/>
                    <a:p>
                      <a:pPr algn="ctr">
                        <a:spcAft>
                          <a:spcPts val="0"/>
                        </a:spcAft>
                      </a:pPr>
                      <a:r>
                        <a:rPr lang="en-GB" sz="1800" b="1" kern="1200" dirty="0" smtClean="0">
                          <a:solidFill>
                            <a:schemeClr val="dk1"/>
                          </a:solidFill>
                          <a:effectLst/>
                          <a:latin typeface="+mn-lt"/>
                          <a:ea typeface="+mn-ea"/>
                          <a:cs typeface="+mn-cs"/>
                        </a:rPr>
                        <a:t>Precipitation P</a:t>
                      </a:r>
                      <a:r>
                        <a:rPr lang="en-GB" sz="1800" b="1" kern="1200" baseline="-25000" dirty="0" smtClean="0">
                          <a:solidFill>
                            <a:schemeClr val="dk1"/>
                          </a:solidFill>
                          <a:effectLst/>
                          <a:latin typeface="+mn-lt"/>
                          <a:ea typeface="+mn-ea"/>
                          <a:cs typeface="+mn-cs"/>
                        </a:rPr>
                        <a:t>i</a:t>
                      </a:r>
                      <a:r>
                        <a:rPr lang="en-GB" sz="1800" b="1" kern="1200" dirty="0" smtClean="0">
                          <a:solidFill>
                            <a:schemeClr val="dk1"/>
                          </a:solidFill>
                          <a:effectLst/>
                          <a:latin typeface="+mn-lt"/>
                          <a:ea typeface="+mn-ea"/>
                          <a:cs typeface="+mn-cs"/>
                        </a:rPr>
                        <a:t>(mm)</a:t>
                      </a:r>
                      <a:endParaRPr lang="tr-TR"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r h="265304">
                <a:tc>
                  <a:txBody>
                    <a:bodyPr/>
                    <a:lstStyle/>
                    <a:p>
                      <a:pPr algn="ctr">
                        <a:spcAft>
                          <a:spcPts val="0"/>
                        </a:spcAft>
                      </a:pPr>
                      <a:r>
                        <a:rPr lang="tr-TR" sz="2400" dirty="0">
                          <a:effectLst/>
                        </a:rPr>
                        <a:t>A</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tc>
                  <a:txBody>
                    <a:bodyPr/>
                    <a:lstStyle/>
                    <a:p>
                      <a:pPr algn="ctr">
                        <a:spcAft>
                          <a:spcPts val="0"/>
                        </a:spcAft>
                      </a:pPr>
                      <a:r>
                        <a:rPr lang="tr-TR" sz="2400" dirty="0">
                          <a:effectLst/>
                        </a:rPr>
                        <a:t>8.7</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extLst>
                  <a:ext uri="{0D108BD9-81ED-4DB2-BD59-A6C34878D82A}">
                    <a16:rowId xmlns="" xmlns:a16="http://schemas.microsoft.com/office/drawing/2014/main" val="10001"/>
                  </a:ext>
                </a:extLst>
              </a:tr>
              <a:tr h="265304">
                <a:tc>
                  <a:txBody>
                    <a:bodyPr/>
                    <a:lstStyle/>
                    <a:p>
                      <a:pPr algn="ctr">
                        <a:spcAft>
                          <a:spcPts val="0"/>
                        </a:spcAft>
                      </a:pPr>
                      <a:r>
                        <a:rPr lang="tr-TR" sz="2400" dirty="0">
                          <a:effectLst/>
                        </a:rPr>
                        <a:t>B</a:t>
                      </a:r>
                      <a:endParaRPr lang="tr-TR" sz="24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400">
                          <a:effectLst/>
                        </a:rPr>
                        <a:t>17.8</a:t>
                      </a:r>
                      <a:endParaRPr lang="tr-TR"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2"/>
                  </a:ext>
                </a:extLst>
              </a:tr>
              <a:tr h="265304">
                <a:tc>
                  <a:txBody>
                    <a:bodyPr/>
                    <a:lstStyle/>
                    <a:p>
                      <a:pPr algn="ctr">
                        <a:spcAft>
                          <a:spcPts val="0"/>
                        </a:spcAft>
                      </a:pPr>
                      <a:r>
                        <a:rPr lang="tr-TR" sz="2400" dirty="0">
                          <a:effectLst/>
                        </a:rPr>
                        <a:t>C</a:t>
                      </a:r>
                      <a:endParaRPr lang="tr-TR" sz="24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400" dirty="0">
                          <a:effectLst/>
                        </a:rPr>
                        <a:t>18.3</a:t>
                      </a:r>
                      <a:endParaRPr lang="tr-TR"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3"/>
                  </a:ext>
                </a:extLst>
              </a:tr>
              <a:tr h="265304">
                <a:tc>
                  <a:txBody>
                    <a:bodyPr/>
                    <a:lstStyle/>
                    <a:p>
                      <a:pPr algn="ctr">
                        <a:spcAft>
                          <a:spcPts val="0"/>
                        </a:spcAft>
                      </a:pPr>
                      <a:r>
                        <a:rPr lang="tr-TR" sz="2400" dirty="0">
                          <a:effectLst/>
                        </a:rPr>
                        <a:t>D</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tc>
                  <a:txBody>
                    <a:bodyPr/>
                    <a:lstStyle/>
                    <a:p>
                      <a:pPr algn="ctr">
                        <a:spcAft>
                          <a:spcPts val="0"/>
                        </a:spcAft>
                      </a:pPr>
                      <a:r>
                        <a:rPr lang="tr-TR" sz="2400" dirty="0">
                          <a:effectLst/>
                        </a:rPr>
                        <a:t>17.7</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extLst>
                  <a:ext uri="{0D108BD9-81ED-4DB2-BD59-A6C34878D82A}">
                    <a16:rowId xmlns="" xmlns:a16="http://schemas.microsoft.com/office/drawing/2014/main" val="10004"/>
                  </a:ext>
                </a:extLst>
              </a:tr>
              <a:tr h="265304">
                <a:tc>
                  <a:txBody>
                    <a:bodyPr/>
                    <a:lstStyle/>
                    <a:p>
                      <a:pPr algn="ctr">
                        <a:spcAft>
                          <a:spcPts val="0"/>
                        </a:spcAft>
                      </a:pPr>
                      <a:r>
                        <a:rPr lang="tr-TR" sz="2400" dirty="0">
                          <a:effectLst/>
                        </a:rPr>
                        <a:t>E</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tc>
                  <a:txBody>
                    <a:bodyPr/>
                    <a:lstStyle/>
                    <a:p>
                      <a:pPr algn="ctr">
                        <a:spcAft>
                          <a:spcPts val="0"/>
                        </a:spcAft>
                      </a:pPr>
                      <a:r>
                        <a:rPr lang="tr-TR" sz="2400" dirty="0">
                          <a:effectLst/>
                        </a:rPr>
                        <a:t>21.7</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extLst>
                  <a:ext uri="{0D108BD9-81ED-4DB2-BD59-A6C34878D82A}">
                    <a16:rowId xmlns="" xmlns:a16="http://schemas.microsoft.com/office/drawing/2014/main" val="10005"/>
                  </a:ext>
                </a:extLst>
              </a:tr>
              <a:tr h="265304">
                <a:tc>
                  <a:txBody>
                    <a:bodyPr/>
                    <a:lstStyle/>
                    <a:p>
                      <a:pPr algn="ctr">
                        <a:spcAft>
                          <a:spcPts val="0"/>
                        </a:spcAft>
                      </a:pPr>
                      <a:r>
                        <a:rPr lang="tr-TR" sz="2400">
                          <a:effectLst/>
                        </a:rPr>
                        <a:t>F</a:t>
                      </a:r>
                      <a:endParaRPr lang="tr-TR" sz="240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tc>
                  <a:txBody>
                    <a:bodyPr/>
                    <a:lstStyle/>
                    <a:p>
                      <a:pPr algn="ctr">
                        <a:spcAft>
                          <a:spcPts val="0"/>
                        </a:spcAft>
                      </a:pPr>
                      <a:r>
                        <a:rPr lang="tr-TR" sz="2400" dirty="0">
                          <a:effectLst/>
                        </a:rPr>
                        <a:t>23.7</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extLst>
                  <a:ext uri="{0D108BD9-81ED-4DB2-BD59-A6C34878D82A}">
                    <a16:rowId xmlns="" xmlns:a16="http://schemas.microsoft.com/office/drawing/2014/main" val="10006"/>
                  </a:ext>
                </a:extLst>
              </a:tr>
              <a:tr h="265304">
                <a:tc>
                  <a:txBody>
                    <a:bodyPr/>
                    <a:lstStyle/>
                    <a:p>
                      <a:pPr algn="ctr">
                        <a:spcAft>
                          <a:spcPts val="0"/>
                        </a:spcAft>
                      </a:pPr>
                      <a:r>
                        <a:rPr lang="tr-TR" sz="2400" dirty="0">
                          <a:effectLst/>
                        </a:rPr>
                        <a:t>G</a:t>
                      </a:r>
                      <a:endParaRPr lang="tr-TR" sz="24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400" dirty="0">
                          <a:effectLst/>
                        </a:rPr>
                        <a:t>24.9</a:t>
                      </a:r>
                      <a:endParaRPr lang="tr-TR"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7"/>
                  </a:ext>
                </a:extLst>
              </a:tr>
              <a:tr h="265304">
                <a:tc>
                  <a:txBody>
                    <a:bodyPr/>
                    <a:lstStyle/>
                    <a:p>
                      <a:pPr algn="ctr">
                        <a:spcAft>
                          <a:spcPts val="0"/>
                        </a:spcAft>
                      </a:pPr>
                      <a:r>
                        <a:rPr lang="tr-TR" sz="2400" dirty="0">
                          <a:effectLst/>
                        </a:rPr>
                        <a:t>H</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tc>
                  <a:txBody>
                    <a:bodyPr/>
                    <a:lstStyle/>
                    <a:p>
                      <a:pPr algn="ctr">
                        <a:spcAft>
                          <a:spcPts val="0"/>
                        </a:spcAft>
                      </a:pPr>
                      <a:r>
                        <a:rPr lang="tr-TR" sz="2400" dirty="0">
                          <a:effectLst/>
                        </a:rPr>
                        <a:t>34.3</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extLst>
                  <a:ext uri="{0D108BD9-81ED-4DB2-BD59-A6C34878D82A}">
                    <a16:rowId xmlns="" xmlns:a16="http://schemas.microsoft.com/office/drawing/2014/main" val="10008"/>
                  </a:ext>
                </a:extLst>
              </a:tr>
              <a:tr h="265304">
                <a:tc>
                  <a:txBody>
                    <a:bodyPr/>
                    <a:lstStyle/>
                    <a:p>
                      <a:pPr algn="ctr">
                        <a:spcAft>
                          <a:spcPts val="0"/>
                        </a:spcAft>
                      </a:pPr>
                      <a:r>
                        <a:rPr lang="tr-TR" sz="2400" dirty="0">
                          <a:effectLst/>
                        </a:rPr>
                        <a:t>I</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tc>
                  <a:txBody>
                    <a:bodyPr/>
                    <a:lstStyle/>
                    <a:p>
                      <a:pPr algn="ctr">
                        <a:spcAft>
                          <a:spcPts val="0"/>
                        </a:spcAft>
                      </a:pPr>
                      <a:r>
                        <a:rPr lang="tr-TR" sz="2400" dirty="0">
                          <a:effectLst/>
                        </a:rPr>
                        <a:t>29.3</a:t>
                      </a:r>
                      <a:endParaRPr lang="tr-TR" sz="2400" dirty="0">
                        <a:effectLst/>
                        <a:latin typeface="Times New Roman" panose="02020603050405020304" pitchFamily="18" charset="0"/>
                        <a:ea typeface="Times New Roman" panose="02020603050405020304" pitchFamily="18" charset="0"/>
                      </a:endParaRPr>
                    </a:p>
                  </a:txBody>
                  <a:tcPr marL="51435" marR="51435" marT="0" marB="0">
                    <a:solidFill>
                      <a:srgbClr val="FFFF00"/>
                    </a:solidFill>
                  </a:tcPr>
                </a:tc>
                <a:extLst>
                  <a:ext uri="{0D108BD9-81ED-4DB2-BD59-A6C34878D82A}">
                    <a16:rowId xmlns="" xmlns:a16="http://schemas.microsoft.com/office/drawing/2014/main" val="10009"/>
                  </a:ext>
                </a:extLst>
              </a:tr>
              <a:tr h="265304">
                <a:tc>
                  <a:txBody>
                    <a:bodyPr/>
                    <a:lstStyle/>
                    <a:p>
                      <a:pPr algn="ctr">
                        <a:spcAft>
                          <a:spcPts val="0"/>
                        </a:spcAft>
                      </a:pPr>
                      <a:r>
                        <a:rPr lang="tr-TR" sz="2400" dirty="0">
                          <a:effectLst/>
                        </a:rPr>
                        <a:t>J</a:t>
                      </a:r>
                      <a:endParaRPr lang="tr-TR" sz="24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400" dirty="0">
                          <a:effectLst/>
                        </a:rPr>
                        <a:t>33.2</a:t>
                      </a:r>
                      <a:endParaRPr lang="tr-TR"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10"/>
                  </a:ext>
                </a:extLst>
              </a:tr>
              <a:tr h="265304">
                <a:tc>
                  <a:txBody>
                    <a:bodyPr/>
                    <a:lstStyle/>
                    <a:p>
                      <a:pPr algn="ctr">
                        <a:spcAft>
                          <a:spcPts val="0"/>
                        </a:spcAft>
                      </a:pPr>
                      <a:r>
                        <a:rPr lang="tr-TR" sz="2400" dirty="0">
                          <a:effectLst/>
                        </a:rPr>
                        <a:t>K</a:t>
                      </a:r>
                      <a:endParaRPr lang="tr-TR" sz="24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400" dirty="0">
                          <a:effectLst/>
                        </a:rPr>
                        <a:t>35.5</a:t>
                      </a:r>
                      <a:endParaRPr lang="tr-TR"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11"/>
                  </a:ext>
                </a:extLst>
              </a:tr>
            </a:tbl>
          </a:graphicData>
        </a:graphic>
      </p:graphicFrame>
      <p:sp>
        <p:nvSpPr>
          <p:cNvPr id="6" name="Oval 5"/>
          <p:cNvSpPr/>
          <p:nvPr/>
        </p:nvSpPr>
        <p:spPr>
          <a:xfrm>
            <a:off x="1665396" y="2204864"/>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1637776" y="1790653"/>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1585030" y="3645024"/>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1637776" y="4725144"/>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1637776" y="5157192"/>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631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http://akademi.itu.edu.tr/burgan/</a:t>
            </a:r>
            <a:endParaRPr lang="tr-TR"/>
          </a:p>
        </p:txBody>
      </p:sp>
      <p:sp>
        <p:nvSpPr>
          <p:cNvPr id="3" name="3 Başlık"/>
          <p:cNvSpPr>
            <a:spLocks noGrp="1"/>
          </p:cNvSpPr>
          <p:nvPr/>
        </p:nvSpPr>
        <p:spPr>
          <a:xfrm>
            <a:off x="1688318" y="351978"/>
            <a:ext cx="1741944" cy="5715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r>
              <a:rPr lang="tr-TR" dirty="0" smtClean="0"/>
              <a:t>Lecture 2</a:t>
            </a:r>
            <a:endParaRPr lang="tr-TR" dirty="0"/>
          </a:p>
        </p:txBody>
      </p:sp>
      <p:sp>
        <p:nvSpPr>
          <p:cNvPr id="4" name="4 Metin Yer Tutucusu"/>
          <p:cNvSpPr>
            <a:spLocks noGrp="1"/>
          </p:cNvSpPr>
          <p:nvPr/>
        </p:nvSpPr>
        <p:spPr>
          <a:xfrm>
            <a:off x="3553135" y="341504"/>
            <a:ext cx="4179123" cy="5715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None/>
              <a:defRPr kumimoji="0" lang="tr-TR" sz="2800" b="1" i="0" u="none" strike="noStrike" kern="1200" cap="none" spc="0" normalizeH="0" baseline="0" noProof="0" dirty="0" smtClean="0">
                <a:ln>
                  <a:noFill/>
                </a:ln>
                <a:solidFill>
                  <a:srgbClr val="FFC000"/>
                </a:solidFill>
                <a:effectLst/>
                <a:uLnTx/>
                <a:uFillTx/>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0" dirty="0"/>
              <a:t>Precipitation (process, measurements)</a:t>
            </a:r>
            <a:endParaRPr lang="tr-TR" dirty="0"/>
          </a:p>
        </p:txBody>
      </p:sp>
      <p:sp>
        <p:nvSpPr>
          <p:cNvPr id="5" name="5 Dikdörtgen"/>
          <p:cNvSpPr/>
          <p:nvPr/>
        </p:nvSpPr>
        <p:spPr>
          <a:xfrm>
            <a:off x="60102" y="3110898"/>
            <a:ext cx="1688436" cy="35394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Thiessen Polygon</a:t>
            </a:r>
          </a:p>
          <a:p>
            <a:endParaRPr lang="en-US" sz="1600" dirty="0" smtClean="0"/>
          </a:p>
          <a:p>
            <a:r>
              <a:rPr lang="en-US" sz="1600" dirty="0" smtClean="0"/>
              <a:t>For </a:t>
            </a:r>
            <a:r>
              <a:rPr lang="en-US" sz="1600" dirty="0"/>
              <a:t>each point nearest measuring point is of </a:t>
            </a:r>
            <a:r>
              <a:rPr lang="en-US" sz="1600" dirty="0" smtClean="0"/>
              <a:t>importance</a:t>
            </a:r>
          </a:p>
          <a:p>
            <a:endParaRPr lang="en-US" sz="1600" dirty="0" smtClean="0"/>
          </a:p>
          <a:p>
            <a:r>
              <a:rPr lang="en-US" sz="1600" dirty="0" smtClean="0"/>
              <a:t>**This </a:t>
            </a:r>
            <a:r>
              <a:rPr lang="en-US" sz="1600" dirty="0"/>
              <a:t>method does not take into account area characteristics</a:t>
            </a:r>
          </a:p>
          <a:p>
            <a:r>
              <a:rPr lang="en-US" sz="1600" dirty="0" smtClean="0"/>
              <a:t>**easy </a:t>
            </a:r>
            <a:r>
              <a:rPr lang="en-US" sz="1600" dirty="0"/>
              <a:t>to process in GIS</a:t>
            </a:r>
            <a:endParaRPr lang="en-US" sz="1600" dirty="0" smtClean="0"/>
          </a:p>
        </p:txBody>
      </p:sp>
      <p:grpSp>
        <p:nvGrpSpPr>
          <p:cNvPr id="6" name="Group 7"/>
          <p:cNvGrpSpPr/>
          <p:nvPr/>
        </p:nvGrpSpPr>
        <p:grpSpPr>
          <a:xfrm>
            <a:off x="538525" y="913004"/>
            <a:ext cx="8369115" cy="2187416"/>
            <a:chOff x="179512" y="1412776"/>
            <a:chExt cx="9732698" cy="3203848"/>
          </a:xfrm>
        </p:grpSpPr>
        <p:pic>
          <p:nvPicPr>
            <p:cNvPr id="10" name="Picture 1"/>
            <p:cNvPicPr>
              <a:picLocks noChangeAspect="1"/>
            </p:cNvPicPr>
            <p:nvPr/>
          </p:nvPicPr>
          <p:blipFill>
            <a:blip r:embed="rId2"/>
            <a:stretch>
              <a:fillRect/>
            </a:stretch>
          </p:blipFill>
          <p:spPr>
            <a:xfrm>
              <a:off x="179512" y="1412776"/>
              <a:ext cx="4613935" cy="3203848"/>
            </a:xfrm>
            <a:prstGeom prst="rect">
              <a:avLst/>
            </a:prstGeom>
          </p:spPr>
        </p:pic>
        <p:pic>
          <p:nvPicPr>
            <p:cNvPr id="11" name="Picture 6"/>
            <p:cNvPicPr>
              <a:picLocks noChangeAspect="1"/>
            </p:cNvPicPr>
            <p:nvPr/>
          </p:nvPicPr>
          <p:blipFill>
            <a:blip r:embed="rId3"/>
            <a:stretch>
              <a:fillRect/>
            </a:stretch>
          </p:blipFill>
          <p:spPr>
            <a:xfrm>
              <a:off x="5106009" y="1412776"/>
              <a:ext cx="4806201" cy="3200400"/>
            </a:xfrm>
            <a:prstGeom prst="rect">
              <a:avLst/>
            </a:prstGeom>
          </p:spPr>
        </p:pic>
      </p:grpSp>
      <p:pic>
        <p:nvPicPr>
          <p:cNvPr id="7" name="Picture 8"/>
          <p:cNvPicPr>
            <a:picLocks noChangeAspect="1"/>
          </p:cNvPicPr>
          <p:nvPr/>
        </p:nvPicPr>
        <p:blipFill>
          <a:blip r:embed="rId4"/>
          <a:stretch>
            <a:fillRect/>
          </a:stretch>
        </p:blipFill>
        <p:spPr>
          <a:xfrm>
            <a:off x="1748538" y="3814680"/>
            <a:ext cx="4154559" cy="2604862"/>
          </a:xfrm>
          <a:prstGeom prst="rect">
            <a:avLst/>
          </a:prstGeom>
        </p:spPr>
      </p:pic>
      <p:sp>
        <p:nvSpPr>
          <p:cNvPr id="8" name="5 Dikdörtgen"/>
          <p:cNvSpPr/>
          <p:nvPr/>
        </p:nvSpPr>
        <p:spPr>
          <a:xfrm>
            <a:off x="7455564" y="3101322"/>
            <a:ext cx="1688436" cy="369331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t>The polygons formed by the perpendicular bisectors and part of catchment boundary are influence areas of each stations</a:t>
            </a:r>
          </a:p>
        </p:txBody>
      </p:sp>
      <p:sp>
        <p:nvSpPr>
          <p:cNvPr id="9" name="TextBox 10"/>
          <p:cNvSpPr txBox="1"/>
          <p:nvPr/>
        </p:nvSpPr>
        <p:spPr>
          <a:xfrm>
            <a:off x="5552382" y="4711336"/>
            <a:ext cx="28886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b="1" dirty="0" smtClean="0"/>
              <a:t>4</a:t>
            </a:r>
            <a:endParaRPr lang="tr-TR" sz="1600" b="1" dirty="0"/>
          </a:p>
        </p:txBody>
      </p:sp>
    </p:spTree>
    <p:extLst>
      <p:ext uri="{BB962C8B-B14F-4D97-AF65-F5344CB8AC3E}">
        <p14:creationId xmlns:p14="http://schemas.microsoft.com/office/powerpoint/2010/main" val="2792976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http://akademi.itu.edu.tr/burgan/</a:t>
            </a:r>
            <a:endParaRPr lang="tr-TR"/>
          </a:p>
        </p:txBody>
      </p:sp>
      <p:sp>
        <p:nvSpPr>
          <p:cNvPr id="3" name="3 Başlık"/>
          <p:cNvSpPr>
            <a:spLocks noGrp="1"/>
          </p:cNvSpPr>
          <p:nvPr/>
        </p:nvSpPr>
        <p:spPr>
          <a:xfrm>
            <a:off x="1688318" y="351978"/>
            <a:ext cx="1741944" cy="5715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tx2"/>
                </a:solidFill>
                <a:latin typeface="+mj-lt"/>
                <a:ea typeface="+mj-ea"/>
                <a:cs typeface="+mj-cs"/>
              </a:defRPr>
            </a:lvl1pPr>
          </a:lstStyle>
          <a:p>
            <a:r>
              <a:rPr lang="tr-TR" dirty="0" smtClean="0"/>
              <a:t>Lecture 2</a:t>
            </a:r>
            <a:endParaRPr lang="tr-TR" dirty="0"/>
          </a:p>
        </p:txBody>
      </p:sp>
      <p:sp>
        <p:nvSpPr>
          <p:cNvPr id="4" name="4 Metin Yer Tutucusu"/>
          <p:cNvSpPr>
            <a:spLocks noGrp="1"/>
          </p:cNvSpPr>
          <p:nvPr/>
        </p:nvSpPr>
        <p:spPr>
          <a:xfrm>
            <a:off x="3553135" y="341504"/>
            <a:ext cx="4179123" cy="5715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None/>
              <a:defRPr kumimoji="0" lang="tr-TR" sz="2800" b="1" i="0" u="none" strike="noStrike" kern="1200" cap="none" spc="0" normalizeH="0" baseline="0" noProof="0" dirty="0" smtClean="0">
                <a:ln>
                  <a:noFill/>
                </a:ln>
                <a:solidFill>
                  <a:srgbClr val="FFC000"/>
                </a:solidFill>
                <a:effectLst/>
                <a:uLnTx/>
                <a:uFillTx/>
                <a:latin typeface="+mj-lt"/>
                <a:ea typeface="+mj-ea"/>
                <a:cs typeface="+mj-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0" dirty="0"/>
              <a:t>Precipitation (process, measurements)</a:t>
            </a:r>
            <a:endParaRPr lang="tr-TR" dirty="0"/>
          </a:p>
        </p:txBody>
      </p:sp>
      <p:sp>
        <p:nvSpPr>
          <p:cNvPr id="5" name="5 Dikdörtgen"/>
          <p:cNvSpPr/>
          <p:nvPr/>
        </p:nvSpPr>
        <p:spPr>
          <a:xfrm>
            <a:off x="-17655" y="3318570"/>
            <a:ext cx="1688436" cy="35394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Thiessen Polygon</a:t>
            </a:r>
          </a:p>
          <a:p>
            <a:endParaRPr lang="en-US" sz="1600" dirty="0" smtClean="0"/>
          </a:p>
          <a:p>
            <a:r>
              <a:rPr lang="en-US" sz="1600" dirty="0" smtClean="0"/>
              <a:t>For </a:t>
            </a:r>
            <a:r>
              <a:rPr lang="en-US" sz="1600" dirty="0"/>
              <a:t>each point nearest measuring point is of </a:t>
            </a:r>
            <a:r>
              <a:rPr lang="en-US" sz="1600" dirty="0" smtClean="0"/>
              <a:t>importance</a:t>
            </a:r>
          </a:p>
          <a:p>
            <a:endParaRPr lang="en-US" sz="1600" dirty="0" smtClean="0"/>
          </a:p>
          <a:p>
            <a:r>
              <a:rPr lang="en-US" sz="1600" dirty="0" smtClean="0"/>
              <a:t>**This </a:t>
            </a:r>
            <a:r>
              <a:rPr lang="en-US" sz="1600" dirty="0"/>
              <a:t>method does not take into account area characteristics</a:t>
            </a:r>
          </a:p>
          <a:p>
            <a:r>
              <a:rPr lang="en-US" sz="1600" dirty="0" smtClean="0"/>
              <a:t>**easy </a:t>
            </a:r>
            <a:r>
              <a:rPr lang="en-US" sz="1600" dirty="0"/>
              <a:t>to process in GIS</a:t>
            </a:r>
            <a:endParaRPr lang="en-US" sz="1600" dirty="0" smtClean="0"/>
          </a:p>
        </p:txBody>
      </p:sp>
      <p:grpSp>
        <p:nvGrpSpPr>
          <p:cNvPr id="6" name="Group 7"/>
          <p:cNvGrpSpPr/>
          <p:nvPr/>
        </p:nvGrpSpPr>
        <p:grpSpPr>
          <a:xfrm>
            <a:off x="1821612" y="1158413"/>
            <a:ext cx="5841362" cy="2563843"/>
            <a:chOff x="179512" y="1412776"/>
            <a:chExt cx="9732698" cy="3203848"/>
          </a:xfrm>
        </p:grpSpPr>
        <p:pic>
          <p:nvPicPr>
            <p:cNvPr id="11" name="Picture 1"/>
            <p:cNvPicPr>
              <a:picLocks noChangeAspect="1"/>
            </p:cNvPicPr>
            <p:nvPr/>
          </p:nvPicPr>
          <p:blipFill>
            <a:blip r:embed="rId2"/>
            <a:stretch>
              <a:fillRect/>
            </a:stretch>
          </p:blipFill>
          <p:spPr>
            <a:xfrm>
              <a:off x="179512" y="1412776"/>
              <a:ext cx="4613935" cy="3203848"/>
            </a:xfrm>
            <a:prstGeom prst="rect">
              <a:avLst/>
            </a:prstGeom>
          </p:spPr>
        </p:pic>
        <p:pic>
          <p:nvPicPr>
            <p:cNvPr id="12" name="Picture 6"/>
            <p:cNvPicPr>
              <a:picLocks noChangeAspect="1"/>
            </p:cNvPicPr>
            <p:nvPr/>
          </p:nvPicPr>
          <p:blipFill>
            <a:blip r:embed="rId3"/>
            <a:stretch>
              <a:fillRect/>
            </a:stretch>
          </p:blipFill>
          <p:spPr>
            <a:xfrm>
              <a:off x="5106009" y="1412776"/>
              <a:ext cx="4806201" cy="3200400"/>
            </a:xfrm>
            <a:prstGeom prst="rect">
              <a:avLst/>
            </a:prstGeom>
          </p:spPr>
        </p:pic>
      </p:grpSp>
      <p:pic>
        <p:nvPicPr>
          <p:cNvPr id="7" name="Picture 8"/>
          <p:cNvPicPr>
            <a:picLocks noChangeAspect="1"/>
          </p:cNvPicPr>
          <p:nvPr/>
        </p:nvPicPr>
        <p:blipFill>
          <a:blip r:embed="rId4"/>
          <a:stretch>
            <a:fillRect/>
          </a:stretch>
        </p:blipFill>
        <p:spPr>
          <a:xfrm>
            <a:off x="3068107" y="3814680"/>
            <a:ext cx="2834990" cy="2604862"/>
          </a:xfrm>
          <a:prstGeom prst="rect">
            <a:avLst/>
          </a:prstGeom>
        </p:spPr>
      </p:pic>
      <p:sp>
        <p:nvSpPr>
          <p:cNvPr id="8" name="5 Dikdörtgen"/>
          <p:cNvSpPr/>
          <p:nvPr/>
        </p:nvSpPr>
        <p:spPr>
          <a:xfrm>
            <a:off x="7432078" y="3164681"/>
            <a:ext cx="1688436" cy="369331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t>The polygons formed by the perpendicular bisectors and part of catchment boundary are influence areas of each stations</a:t>
            </a:r>
          </a:p>
        </p:txBody>
      </p:sp>
      <p:sp>
        <p:nvSpPr>
          <p:cNvPr id="9" name="Freeform 12"/>
          <p:cNvSpPr/>
          <p:nvPr/>
        </p:nvSpPr>
        <p:spPr>
          <a:xfrm>
            <a:off x="4799065" y="4711336"/>
            <a:ext cx="839692" cy="1003300"/>
          </a:xfrm>
          <a:custGeom>
            <a:avLst/>
            <a:gdLst>
              <a:gd name="connsiteX0" fmla="*/ 503 w 1119589"/>
              <a:gd name="connsiteY0" fmla="*/ 609600 h 1003300"/>
              <a:gd name="connsiteX1" fmla="*/ 13203 w 1119589"/>
              <a:gd name="connsiteY1" fmla="*/ 393700 h 1003300"/>
              <a:gd name="connsiteX2" fmla="*/ 38603 w 1119589"/>
              <a:gd name="connsiteY2" fmla="*/ 342900 h 1003300"/>
              <a:gd name="connsiteX3" fmla="*/ 64003 w 1119589"/>
              <a:gd name="connsiteY3" fmla="*/ 266700 h 1003300"/>
              <a:gd name="connsiteX4" fmla="*/ 76703 w 1119589"/>
              <a:gd name="connsiteY4" fmla="*/ 228600 h 1003300"/>
              <a:gd name="connsiteX5" fmla="*/ 102103 w 1119589"/>
              <a:gd name="connsiteY5" fmla="*/ 190500 h 1003300"/>
              <a:gd name="connsiteX6" fmla="*/ 127503 w 1119589"/>
              <a:gd name="connsiteY6" fmla="*/ 76200 h 1003300"/>
              <a:gd name="connsiteX7" fmla="*/ 191003 w 1119589"/>
              <a:gd name="connsiteY7" fmla="*/ 12700 h 1003300"/>
              <a:gd name="connsiteX8" fmla="*/ 533903 w 1119589"/>
              <a:gd name="connsiteY8" fmla="*/ 0 h 1003300"/>
              <a:gd name="connsiteX9" fmla="*/ 826003 w 1119589"/>
              <a:gd name="connsiteY9" fmla="*/ 12700 h 1003300"/>
              <a:gd name="connsiteX10" fmla="*/ 864103 w 1119589"/>
              <a:gd name="connsiteY10" fmla="*/ 25400 h 1003300"/>
              <a:gd name="connsiteX11" fmla="*/ 940303 w 1119589"/>
              <a:gd name="connsiteY11" fmla="*/ 76200 h 1003300"/>
              <a:gd name="connsiteX12" fmla="*/ 1016503 w 1119589"/>
              <a:gd name="connsiteY12" fmla="*/ 152400 h 1003300"/>
              <a:gd name="connsiteX13" fmla="*/ 1067303 w 1119589"/>
              <a:gd name="connsiteY13" fmla="*/ 304800 h 1003300"/>
              <a:gd name="connsiteX14" fmla="*/ 1080003 w 1119589"/>
              <a:gd name="connsiteY14" fmla="*/ 342900 h 1003300"/>
              <a:gd name="connsiteX15" fmla="*/ 1105403 w 1119589"/>
              <a:gd name="connsiteY15" fmla="*/ 381000 h 1003300"/>
              <a:gd name="connsiteX16" fmla="*/ 1067303 w 1119589"/>
              <a:gd name="connsiteY16" fmla="*/ 787400 h 1003300"/>
              <a:gd name="connsiteX17" fmla="*/ 1029203 w 1119589"/>
              <a:gd name="connsiteY17" fmla="*/ 825500 h 1003300"/>
              <a:gd name="connsiteX18" fmla="*/ 1016503 w 1119589"/>
              <a:gd name="connsiteY18" fmla="*/ 876300 h 1003300"/>
              <a:gd name="connsiteX19" fmla="*/ 940303 w 1119589"/>
              <a:gd name="connsiteY19" fmla="*/ 927100 h 1003300"/>
              <a:gd name="connsiteX20" fmla="*/ 864103 w 1119589"/>
              <a:gd name="connsiteY20" fmla="*/ 965200 h 1003300"/>
              <a:gd name="connsiteX21" fmla="*/ 787903 w 1119589"/>
              <a:gd name="connsiteY21" fmla="*/ 1003300 h 1003300"/>
              <a:gd name="connsiteX22" fmla="*/ 711703 w 1119589"/>
              <a:gd name="connsiteY22" fmla="*/ 990600 h 1003300"/>
              <a:gd name="connsiteX23" fmla="*/ 622803 w 1119589"/>
              <a:gd name="connsiteY23" fmla="*/ 965200 h 1003300"/>
              <a:gd name="connsiteX24" fmla="*/ 521203 w 1119589"/>
              <a:gd name="connsiteY24" fmla="*/ 939800 h 1003300"/>
              <a:gd name="connsiteX25" fmla="*/ 318003 w 1119589"/>
              <a:gd name="connsiteY25" fmla="*/ 876300 h 1003300"/>
              <a:gd name="connsiteX26" fmla="*/ 203703 w 1119589"/>
              <a:gd name="connsiteY26" fmla="*/ 787400 h 1003300"/>
              <a:gd name="connsiteX27" fmla="*/ 102103 w 1119589"/>
              <a:gd name="connsiteY27" fmla="*/ 762000 h 1003300"/>
              <a:gd name="connsiteX28" fmla="*/ 64003 w 1119589"/>
              <a:gd name="connsiteY28" fmla="*/ 749300 h 1003300"/>
              <a:gd name="connsiteX29" fmla="*/ 51303 w 1119589"/>
              <a:gd name="connsiteY29" fmla="*/ 711200 h 1003300"/>
              <a:gd name="connsiteX30" fmla="*/ 25903 w 1119589"/>
              <a:gd name="connsiteY30" fmla="*/ 673100 h 1003300"/>
              <a:gd name="connsiteX31" fmla="*/ 503 w 1119589"/>
              <a:gd name="connsiteY31" fmla="*/ 60960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19589" h="1003300">
                <a:moveTo>
                  <a:pt x="503" y="609600"/>
                </a:moveTo>
                <a:cubicBezTo>
                  <a:pt x="-1614" y="563033"/>
                  <a:pt x="3008" y="465067"/>
                  <a:pt x="13203" y="393700"/>
                </a:cubicBezTo>
                <a:cubicBezTo>
                  <a:pt x="15880" y="374958"/>
                  <a:pt x="31572" y="360478"/>
                  <a:pt x="38603" y="342900"/>
                </a:cubicBezTo>
                <a:cubicBezTo>
                  <a:pt x="48547" y="318041"/>
                  <a:pt x="55536" y="292100"/>
                  <a:pt x="64003" y="266700"/>
                </a:cubicBezTo>
                <a:cubicBezTo>
                  <a:pt x="68236" y="254000"/>
                  <a:pt x="69277" y="239739"/>
                  <a:pt x="76703" y="228600"/>
                </a:cubicBezTo>
                <a:cubicBezTo>
                  <a:pt x="85170" y="215900"/>
                  <a:pt x="95277" y="204152"/>
                  <a:pt x="102103" y="190500"/>
                </a:cubicBezTo>
                <a:cubicBezTo>
                  <a:pt x="125343" y="144021"/>
                  <a:pt x="107992" y="134733"/>
                  <a:pt x="127503" y="76200"/>
                </a:cubicBezTo>
                <a:cubicBezTo>
                  <a:pt x="133926" y="56931"/>
                  <a:pt x="167647" y="15036"/>
                  <a:pt x="191003" y="12700"/>
                </a:cubicBezTo>
                <a:cubicBezTo>
                  <a:pt x="304814" y="1319"/>
                  <a:pt x="419603" y="4233"/>
                  <a:pt x="533903" y="0"/>
                </a:cubicBezTo>
                <a:cubicBezTo>
                  <a:pt x="631270" y="4233"/>
                  <a:pt x="728831" y="5225"/>
                  <a:pt x="826003" y="12700"/>
                </a:cubicBezTo>
                <a:cubicBezTo>
                  <a:pt x="839351" y="13727"/>
                  <a:pt x="852401" y="18899"/>
                  <a:pt x="864103" y="25400"/>
                </a:cubicBezTo>
                <a:cubicBezTo>
                  <a:pt x="890788" y="40225"/>
                  <a:pt x="918717" y="54614"/>
                  <a:pt x="940303" y="76200"/>
                </a:cubicBezTo>
                <a:lnTo>
                  <a:pt x="1016503" y="152400"/>
                </a:lnTo>
                <a:lnTo>
                  <a:pt x="1067303" y="304800"/>
                </a:lnTo>
                <a:cubicBezTo>
                  <a:pt x="1071536" y="317500"/>
                  <a:pt x="1072577" y="331761"/>
                  <a:pt x="1080003" y="342900"/>
                </a:cubicBezTo>
                <a:lnTo>
                  <a:pt x="1105403" y="381000"/>
                </a:lnTo>
                <a:cubicBezTo>
                  <a:pt x="1100301" y="528967"/>
                  <a:pt x="1159833" y="676364"/>
                  <a:pt x="1067303" y="787400"/>
                </a:cubicBezTo>
                <a:cubicBezTo>
                  <a:pt x="1055805" y="801198"/>
                  <a:pt x="1041903" y="812800"/>
                  <a:pt x="1029203" y="825500"/>
                </a:cubicBezTo>
                <a:cubicBezTo>
                  <a:pt x="1024970" y="842433"/>
                  <a:pt x="1027997" y="863164"/>
                  <a:pt x="1016503" y="876300"/>
                </a:cubicBezTo>
                <a:cubicBezTo>
                  <a:pt x="996401" y="899274"/>
                  <a:pt x="965703" y="910167"/>
                  <a:pt x="940303" y="927100"/>
                </a:cubicBezTo>
                <a:cubicBezTo>
                  <a:pt x="831114" y="999893"/>
                  <a:pt x="969263" y="912620"/>
                  <a:pt x="864103" y="965200"/>
                </a:cubicBezTo>
                <a:cubicBezTo>
                  <a:pt x="765626" y="1014439"/>
                  <a:pt x="883668" y="971378"/>
                  <a:pt x="787903" y="1003300"/>
                </a:cubicBezTo>
                <a:cubicBezTo>
                  <a:pt x="762503" y="999067"/>
                  <a:pt x="736953" y="995650"/>
                  <a:pt x="711703" y="990600"/>
                </a:cubicBezTo>
                <a:cubicBezTo>
                  <a:pt x="592926" y="966845"/>
                  <a:pt x="719637" y="989409"/>
                  <a:pt x="622803" y="965200"/>
                </a:cubicBezTo>
                <a:cubicBezTo>
                  <a:pt x="602331" y="960082"/>
                  <a:pt x="544955" y="952996"/>
                  <a:pt x="521203" y="939800"/>
                </a:cubicBezTo>
                <a:cubicBezTo>
                  <a:pt x="382385" y="862679"/>
                  <a:pt x="513313" y="895831"/>
                  <a:pt x="318003" y="876300"/>
                </a:cubicBezTo>
                <a:cubicBezTo>
                  <a:pt x="285129" y="843426"/>
                  <a:pt x="249275" y="802591"/>
                  <a:pt x="203703" y="787400"/>
                </a:cubicBezTo>
                <a:cubicBezTo>
                  <a:pt x="116612" y="758370"/>
                  <a:pt x="224706" y="792651"/>
                  <a:pt x="102103" y="762000"/>
                </a:cubicBezTo>
                <a:cubicBezTo>
                  <a:pt x="89116" y="758753"/>
                  <a:pt x="76703" y="753533"/>
                  <a:pt x="64003" y="749300"/>
                </a:cubicBezTo>
                <a:cubicBezTo>
                  <a:pt x="59770" y="736600"/>
                  <a:pt x="57290" y="723174"/>
                  <a:pt x="51303" y="711200"/>
                </a:cubicBezTo>
                <a:cubicBezTo>
                  <a:pt x="44477" y="697548"/>
                  <a:pt x="32729" y="686752"/>
                  <a:pt x="25903" y="673100"/>
                </a:cubicBezTo>
                <a:cubicBezTo>
                  <a:pt x="10526" y="642345"/>
                  <a:pt x="2620" y="656167"/>
                  <a:pt x="503" y="6096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10"/>
          <p:cNvSpPr txBox="1"/>
          <p:nvPr/>
        </p:nvSpPr>
        <p:spPr>
          <a:xfrm>
            <a:off x="5552382" y="4711336"/>
            <a:ext cx="28886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b="1" dirty="0" smtClean="0"/>
              <a:t>4</a:t>
            </a:r>
            <a:endParaRPr lang="tr-TR" sz="1600" b="1" dirty="0"/>
          </a:p>
        </p:txBody>
      </p:sp>
    </p:spTree>
    <p:extLst>
      <p:ext uri="{BB962C8B-B14F-4D97-AF65-F5344CB8AC3E}">
        <p14:creationId xmlns:p14="http://schemas.microsoft.com/office/powerpoint/2010/main" val="1468509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2365" y="-20758"/>
            <a:ext cx="8845262" cy="1401656"/>
          </a:xfrm>
        </p:spPr>
        <p:txBody>
          <a:bodyPr>
            <a:normAutofit fontScale="85000" lnSpcReduction="10000"/>
          </a:bodyPr>
          <a:lstStyle/>
          <a:p>
            <a:pPr algn="just"/>
            <a:r>
              <a:rPr lang="tr-TR" i="1" u="sng" dirty="0" smtClean="0"/>
              <a:t>THİESSEN METHOD</a:t>
            </a:r>
          </a:p>
          <a:p>
            <a:pPr algn="just"/>
            <a:r>
              <a:rPr lang="tr-TR" dirty="0" smtClean="0"/>
              <a:t>İn</a:t>
            </a:r>
            <a:r>
              <a:rPr lang="en-US" dirty="0" smtClean="0"/>
              <a:t> </a:t>
            </a:r>
            <a:r>
              <a:rPr lang="en-US" dirty="0"/>
              <a:t>this method the rainfall recorded at each station is given a weightage on basis of an area closest to that station.</a:t>
            </a:r>
            <a:endParaRPr lang="tr-TR" dirty="0"/>
          </a:p>
        </p:txBody>
      </p:sp>
      <p:sp>
        <p:nvSpPr>
          <p:cNvPr id="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544634582"/>
              </p:ext>
            </p:extLst>
          </p:nvPr>
        </p:nvGraphicFramePr>
        <p:xfrm>
          <a:off x="145473" y="1286073"/>
          <a:ext cx="8853055" cy="3962400"/>
        </p:xfrm>
        <a:graphic>
          <a:graphicData uri="http://schemas.openxmlformats.org/drawingml/2006/table">
            <a:tbl>
              <a:tblPr>
                <a:tableStyleId>{5C22544A-7EE6-4342-B048-85BDC9FD1C3A}</a:tableStyleId>
              </a:tblPr>
              <a:tblGrid>
                <a:gridCol w="1446251">
                  <a:extLst>
                    <a:ext uri="{9D8B030D-6E8A-4147-A177-3AD203B41FA5}">
                      <a16:colId xmlns="" xmlns:a16="http://schemas.microsoft.com/office/drawing/2014/main" val="20000"/>
                    </a:ext>
                  </a:extLst>
                </a:gridCol>
                <a:gridCol w="2518397">
                  <a:extLst>
                    <a:ext uri="{9D8B030D-6E8A-4147-A177-3AD203B41FA5}">
                      <a16:colId xmlns="" xmlns:a16="http://schemas.microsoft.com/office/drawing/2014/main" val="20001"/>
                    </a:ext>
                  </a:extLst>
                </a:gridCol>
                <a:gridCol w="3258241">
                  <a:extLst>
                    <a:ext uri="{9D8B030D-6E8A-4147-A177-3AD203B41FA5}">
                      <a16:colId xmlns="" xmlns:a16="http://schemas.microsoft.com/office/drawing/2014/main" val="20002"/>
                    </a:ext>
                  </a:extLst>
                </a:gridCol>
                <a:gridCol w="1630166">
                  <a:extLst>
                    <a:ext uri="{9D8B030D-6E8A-4147-A177-3AD203B41FA5}">
                      <a16:colId xmlns="" xmlns:a16="http://schemas.microsoft.com/office/drawing/2014/main" val="20003"/>
                    </a:ext>
                  </a:extLst>
                </a:gridCol>
              </a:tblGrid>
              <a:tr h="264541">
                <a:tc>
                  <a:txBody>
                    <a:bodyPr/>
                    <a:lstStyle/>
                    <a:p>
                      <a:pPr algn="ctr">
                        <a:spcAft>
                          <a:spcPts val="0"/>
                        </a:spcAft>
                      </a:pPr>
                      <a:r>
                        <a:rPr lang="tr-TR" sz="2000" b="0" kern="0" dirty="0" err="1" smtClean="0">
                          <a:effectLst/>
                          <a:latin typeface="+mn-lt"/>
                        </a:rPr>
                        <a:t>Gage</a:t>
                      </a:r>
                      <a:endParaRPr lang="tr-TR" sz="2000" b="1" kern="0" dirty="0">
                        <a:effectLst/>
                        <a:latin typeface="Times New Roman" panose="02020603050405020304" pitchFamily="18" charset="0"/>
                      </a:endParaRPr>
                    </a:p>
                  </a:txBody>
                  <a:tcPr marL="51435" marR="51435" marT="0" marB="0"/>
                </a:tc>
                <a:tc>
                  <a:txBody>
                    <a:bodyPr/>
                    <a:lstStyle/>
                    <a:p>
                      <a:pPr algn="ctr">
                        <a:spcAft>
                          <a:spcPts val="0"/>
                        </a:spcAft>
                      </a:pPr>
                      <a:r>
                        <a:rPr lang="tr-TR" sz="2000" dirty="0" err="1" smtClean="0">
                          <a:effectLst/>
                        </a:rPr>
                        <a:t>PrecipitationP</a:t>
                      </a:r>
                      <a:r>
                        <a:rPr lang="tr-TR" sz="2000" baseline="-25000" dirty="0" err="1" smtClean="0">
                          <a:effectLst/>
                        </a:rPr>
                        <a:t>i</a:t>
                      </a:r>
                      <a:r>
                        <a:rPr lang="tr-TR" sz="2000" dirty="0" smtClean="0">
                          <a:effectLst/>
                        </a:rPr>
                        <a:t>(mm</a:t>
                      </a:r>
                      <a:r>
                        <a:rPr lang="tr-TR" sz="2000" dirty="0">
                          <a:effectLst/>
                        </a:rPr>
                        <a:t>)</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err="1">
                          <a:effectLst/>
                        </a:rPr>
                        <a:t>Thissen</a:t>
                      </a:r>
                      <a:r>
                        <a:rPr lang="tr-TR" sz="2000" dirty="0">
                          <a:effectLst/>
                        </a:rPr>
                        <a:t> Poligon </a:t>
                      </a:r>
                      <a:r>
                        <a:rPr lang="tr-TR" sz="2000" dirty="0" err="1" smtClean="0">
                          <a:effectLst/>
                        </a:rPr>
                        <a:t>Area</a:t>
                      </a:r>
                      <a:r>
                        <a:rPr lang="tr-TR" sz="2000" dirty="0" smtClean="0">
                          <a:effectLst/>
                        </a:rPr>
                        <a:t> </a:t>
                      </a:r>
                      <a:r>
                        <a:rPr lang="tr-TR" sz="2000" dirty="0" err="1">
                          <a:effectLst/>
                        </a:rPr>
                        <a:t>A</a:t>
                      </a:r>
                      <a:r>
                        <a:rPr lang="tr-TR" sz="2000" baseline="-25000" dirty="0" err="1">
                          <a:effectLst/>
                        </a:rPr>
                        <a:t>i</a:t>
                      </a:r>
                      <a:r>
                        <a:rPr lang="tr-TR" sz="2000" dirty="0">
                          <a:effectLst/>
                        </a:rPr>
                        <a:t> (km</a:t>
                      </a:r>
                      <a:r>
                        <a:rPr lang="tr-TR" sz="2000" baseline="30000" dirty="0">
                          <a:effectLst/>
                        </a:rPr>
                        <a:t>2</a:t>
                      </a:r>
                      <a:r>
                        <a:rPr lang="tr-TR" sz="2000" dirty="0">
                          <a:effectLst/>
                        </a:rPr>
                        <a:t>)</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err="1">
                          <a:solidFill>
                            <a:srgbClr val="FF0000"/>
                          </a:solidFill>
                          <a:effectLst/>
                        </a:rPr>
                        <a:t>P</a:t>
                      </a:r>
                      <a:r>
                        <a:rPr lang="tr-TR" sz="2000" baseline="-25000" dirty="0" err="1">
                          <a:solidFill>
                            <a:srgbClr val="FF0000"/>
                          </a:solidFill>
                          <a:effectLst/>
                        </a:rPr>
                        <a:t>i</a:t>
                      </a:r>
                      <a:r>
                        <a:rPr lang="tr-TR" sz="2000" dirty="0" err="1">
                          <a:solidFill>
                            <a:srgbClr val="FF0000"/>
                          </a:solidFill>
                          <a:effectLst/>
                        </a:rPr>
                        <a:t>A</a:t>
                      </a:r>
                      <a:r>
                        <a:rPr lang="tr-TR" sz="2000" baseline="-25000" dirty="0" err="1">
                          <a:solidFill>
                            <a:srgbClr val="FF0000"/>
                          </a:solidFill>
                          <a:effectLst/>
                        </a:rPr>
                        <a:t>i</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r h="264541">
                <a:tc>
                  <a:txBody>
                    <a:bodyPr/>
                    <a:lstStyle/>
                    <a:p>
                      <a:pPr algn="ctr">
                        <a:spcAft>
                          <a:spcPts val="0"/>
                        </a:spcAft>
                      </a:pPr>
                      <a:r>
                        <a:rPr lang="tr-TR" sz="2000" dirty="0">
                          <a:effectLst/>
                        </a:rPr>
                        <a:t>A</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8.7</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233.10</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2027.97</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1"/>
                  </a:ext>
                </a:extLst>
              </a:tr>
              <a:tr h="264541">
                <a:tc>
                  <a:txBody>
                    <a:bodyPr/>
                    <a:lstStyle/>
                    <a:p>
                      <a:pPr algn="ctr">
                        <a:spcAft>
                          <a:spcPts val="0"/>
                        </a:spcAft>
                      </a:pPr>
                      <a:r>
                        <a:rPr lang="tr-TR" sz="2000">
                          <a:effectLst/>
                        </a:rPr>
                        <a:t>B</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17.8</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644.91</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11479.40</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2"/>
                  </a:ext>
                </a:extLst>
              </a:tr>
              <a:tr h="264541">
                <a:tc>
                  <a:txBody>
                    <a:bodyPr/>
                    <a:lstStyle/>
                    <a:p>
                      <a:pPr algn="ctr">
                        <a:spcAft>
                          <a:spcPts val="0"/>
                        </a:spcAft>
                      </a:pPr>
                      <a:r>
                        <a:rPr lang="tr-TR" sz="2000">
                          <a:effectLst/>
                        </a:rPr>
                        <a:t>C</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18.3</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481.74</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8815.84</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3"/>
                  </a:ext>
                </a:extLst>
              </a:tr>
              <a:tr h="264541">
                <a:tc>
                  <a:txBody>
                    <a:bodyPr/>
                    <a:lstStyle/>
                    <a:p>
                      <a:pPr algn="ctr">
                        <a:spcAft>
                          <a:spcPts val="0"/>
                        </a:spcAft>
                      </a:pPr>
                      <a:r>
                        <a:rPr lang="tr-TR" sz="2000">
                          <a:effectLst/>
                        </a:rPr>
                        <a:t>D</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17.7</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186.48</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3300.70</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4"/>
                  </a:ext>
                </a:extLst>
              </a:tr>
              <a:tr h="264541">
                <a:tc>
                  <a:txBody>
                    <a:bodyPr/>
                    <a:lstStyle/>
                    <a:p>
                      <a:pPr algn="ctr">
                        <a:spcAft>
                          <a:spcPts val="0"/>
                        </a:spcAft>
                      </a:pPr>
                      <a:r>
                        <a:rPr lang="tr-TR" sz="2000">
                          <a:effectLst/>
                        </a:rPr>
                        <a:t>E</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21.7</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85.47</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1854.70</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5"/>
                  </a:ext>
                </a:extLst>
              </a:tr>
              <a:tr h="264541">
                <a:tc>
                  <a:txBody>
                    <a:bodyPr/>
                    <a:lstStyle/>
                    <a:p>
                      <a:pPr algn="ctr">
                        <a:spcAft>
                          <a:spcPts val="0"/>
                        </a:spcAft>
                      </a:pPr>
                      <a:r>
                        <a:rPr lang="tr-TR" sz="2000">
                          <a:effectLst/>
                        </a:rPr>
                        <a:t>F</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23.7</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828.80</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19642.56</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6"/>
                  </a:ext>
                </a:extLst>
              </a:tr>
              <a:tr h="264541">
                <a:tc>
                  <a:txBody>
                    <a:bodyPr/>
                    <a:lstStyle/>
                    <a:p>
                      <a:pPr algn="ctr">
                        <a:spcAft>
                          <a:spcPts val="0"/>
                        </a:spcAft>
                      </a:pPr>
                      <a:r>
                        <a:rPr lang="tr-TR" sz="2000">
                          <a:effectLst/>
                        </a:rPr>
                        <a:t>G</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24.9</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160.58</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3998.44</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7"/>
                  </a:ext>
                </a:extLst>
              </a:tr>
              <a:tr h="264541">
                <a:tc>
                  <a:txBody>
                    <a:bodyPr/>
                    <a:lstStyle/>
                    <a:p>
                      <a:pPr algn="ctr">
                        <a:spcAft>
                          <a:spcPts val="0"/>
                        </a:spcAft>
                      </a:pPr>
                      <a:r>
                        <a:rPr lang="tr-TR" sz="2000">
                          <a:effectLst/>
                        </a:rPr>
                        <a:t>H</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34.3</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297.85</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10216.26</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8"/>
                  </a:ext>
                </a:extLst>
              </a:tr>
              <a:tr h="264541">
                <a:tc>
                  <a:txBody>
                    <a:bodyPr/>
                    <a:lstStyle/>
                    <a:p>
                      <a:pPr algn="ctr">
                        <a:spcAft>
                          <a:spcPts val="0"/>
                        </a:spcAft>
                      </a:pPr>
                      <a:r>
                        <a:rPr lang="tr-TR" sz="2000">
                          <a:effectLst/>
                        </a:rPr>
                        <a:t>I</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29.3</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903.91</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26484.56</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9"/>
                  </a:ext>
                </a:extLst>
              </a:tr>
              <a:tr h="264541">
                <a:tc>
                  <a:txBody>
                    <a:bodyPr/>
                    <a:lstStyle/>
                    <a:p>
                      <a:pPr algn="ctr">
                        <a:spcAft>
                          <a:spcPts val="0"/>
                        </a:spcAft>
                      </a:pPr>
                      <a:r>
                        <a:rPr lang="tr-TR" sz="2000">
                          <a:effectLst/>
                        </a:rPr>
                        <a:t>J</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33.2</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297.85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9888.62</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10"/>
                  </a:ext>
                </a:extLst>
              </a:tr>
              <a:tr h="264541">
                <a:tc>
                  <a:txBody>
                    <a:bodyPr/>
                    <a:lstStyle/>
                    <a:p>
                      <a:pPr algn="ctr">
                        <a:spcAft>
                          <a:spcPts val="0"/>
                        </a:spcAft>
                      </a:pPr>
                      <a:r>
                        <a:rPr lang="tr-TR" sz="2000">
                          <a:effectLst/>
                        </a:rPr>
                        <a:t>K</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35.5</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248.64</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8826.72</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11"/>
                  </a:ext>
                </a:extLst>
              </a:tr>
              <a:tr h="264541">
                <a:tc gridSpan="2">
                  <a:txBody>
                    <a:bodyPr/>
                    <a:lstStyle/>
                    <a:p>
                      <a:pPr algn="ctr">
                        <a:spcAft>
                          <a:spcPts val="0"/>
                        </a:spcAft>
                      </a:pPr>
                      <a:r>
                        <a:rPr lang="tr-TR" sz="2000" dirty="0">
                          <a:solidFill>
                            <a:srgbClr val="FF0000"/>
                          </a:solidFill>
                          <a:effectLst/>
                        </a:rPr>
                        <a:t>Toplam</a:t>
                      </a:r>
                      <a:endParaRPr lang="tr-TR" sz="2000" b="1" dirty="0">
                        <a:solidFill>
                          <a:srgbClr val="FF0000"/>
                        </a:solidFill>
                        <a:effectLst/>
                        <a:latin typeface="Times New Roman" panose="02020603050405020304" pitchFamily="18" charset="0"/>
                      </a:endParaRPr>
                    </a:p>
                  </a:txBody>
                  <a:tcPr marL="51435" marR="51435" marT="0" marB="0"/>
                </a:tc>
                <a:tc hMerge="1">
                  <a:txBody>
                    <a:bodyPr/>
                    <a:lstStyle/>
                    <a:p>
                      <a:endParaRPr lang="tr-TR"/>
                    </a:p>
                  </a:txBody>
                  <a:tcPr/>
                </a:tc>
                <a:tc>
                  <a:txBody>
                    <a:bodyPr/>
                    <a:lstStyle/>
                    <a:p>
                      <a:pPr algn="ctr">
                        <a:spcAft>
                          <a:spcPts val="0"/>
                        </a:spcAft>
                      </a:pPr>
                      <a:r>
                        <a:rPr lang="tr-TR" sz="2000" dirty="0">
                          <a:solidFill>
                            <a:srgbClr val="FF0000"/>
                          </a:solidFill>
                          <a:effectLst/>
                        </a:rPr>
                        <a:t>4369.33</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106535.77</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12"/>
                  </a:ext>
                </a:extLst>
              </a:tr>
            </a:tbl>
          </a:graphicData>
        </a:graphic>
      </p:graphicFrame>
      <p:sp>
        <p:nvSpPr>
          <p:cNvPr id="8" name="Rectangle 4"/>
          <p:cNvSpPr>
            <a:spLocks noChangeArrowheads="1"/>
          </p:cNvSpPr>
          <p:nvPr/>
        </p:nvSpPr>
        <p:spPr bwMode="auto">
          <a:xfrm>
            <a:off x="3498302" y="4826086"/>
            <a:ext cx="107639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9" name="Nesne 8"/>
          <p:cNvGraphicFramePr>
            <a:graphicFrameLocks noChangeAspect="1"/>
          </p:cNvGraphicFramePr>
          <p:nvPr>
            <p:extLst>
              <p:ext uri="{D42A27DB-BD31-4B8C-83A1-F6EECF244321}">
                <p14:modId xmlns:p14="http://schemas.microsoft.com/office/powerpoint/2010/main" val="3836871712"/>
              </p:ext>
            </p:extLst>
          </p:nvPr>
        </p:nvGraphicFramePr>
        <p:xfrm>
          <a:off x="1675534" y="5158489"/>
          <a:ext cx="5572125" cy="1568773"/>
        </p:xfrm>
        <a:graphic>
          <a:graphicData uri="http://schemas.openxmlformats.org/presentationml/2006/ole">
            <mc:AlternateContent xmlns:mc="http://schemas.openxmlformats.org/markup-compatibility/2006">
              <mc:Choice xmlns:v="urn:schemas-microsoft-com:vml" Requires="v">
                <p:oleObj spid="_x0000_s4112" name="Denklem" r:id="rId3" imgW="2413000" imgH="838200" progId="Equation.3">
                  <p:embed/>
                </p:oleObj>
              </mc:Choice>
              <mc:Fallback>
                <p:oleObj name="Denklem" r:id="rId3" imgW="24130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534" y="5158489"/>
                        <a:ext cx="5572125" cy="1568773"/>
                      </a:xfrm>
                      <a:prstGeom prst="rect">
                        <a:avLst/>
                      </a:prstGeom>
                      <a:noFill/>
                    </p:spPr>
                  </p:pic>
                </p:oleObj>
              </mc:Fallback>
            </mc:AlternateContent>
          </a:graphicData>
        </a:graphic>
      </p:graphicFrame>
      <p:sp>
        <p:nvSpPr>
          <p:cNvPr id="10" name="Oval 9"/>
          <p:cNvSpPr/>
          <p:nvPr/>
        </p:nvSpPr>
        <p:spPr>
          <a:xfrm>
            <a:off x="7524328" y="4826086"/>
            <a:ext cx="1619672" cy="578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4932040" y="4906174"/>
            <a:ext cx="1619672" cy="578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2107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1311" y="229873"/>
            <a:ext cx="9042689" cy="3143056"/>
          </a:xfrm>
        </p:spPr>
        <p:txBody>
          <a:bodyPr>
            <a:normAutofit/>
          </a:bodyPr>
          <a:lstStyle/>
          <a:p>
            <a:pPr algn="just"/>
            <a:r>
              <a:rPr lang="tr-TR" i="1" u="sng" dirty="0" err="1" smtClean="0"/>
              <a:t>Isohyet</a:t>
            </a:r>
            <a:r>
              <a:rPr lang="tr-TR" i="1" u="sng" dirty="0" smtClean="0"/>
              <a:t> </a:t>
            </a:r>
            <a:r>
              <a:rPr lang="tr-TR" i="1" u="sng" dirty="0" err="1" smtClean="0"/>
              <a:t>Method</a:t>
            </a:r>
            <a:r>
              <a:rPr lang="tr-TR" i="1" u="sng" dirty="0" smtClean="0"/>
              <a:t>:</a:t>
            </a:r>
          </a:p>
          <a:p>
            <a:pPr algn="just"/>
            <a:endParaRPr lang="tr-TR" dirty="0"/>
          </a:p>
        </p:txBody>
      </p:sp>
      <p:sp>
        <p:nvSpPr>
          <p:cNvPr id="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Rectangle 4"/>
          <p:cNvSpPr>
            <a:spLocks noChangeArrowheads="1"/>
          </p:cNvSpPr>
          <p:nvPr/>
        </p:nvSpPr>
        <p:spPr bwMode="auto">
          <a:xfrm>
            <a:off x="3498302" y="4826086"/>
            <a:ext cx="107639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4" name="Tablo 3"/>
          <p:cNvGraphicFramePr>
            <a:graphicFrameLocks noGrp="1"/>
          </p:cNvGraphicFramePr>
          <p:nvPr>
            <p:extLst>
              <p:ext uri="{D42A27DB-BD31-4B8C-83A1-F6EECF244321}">
                <p14:modId xmlns:p14="http://schemas.microsoft.com/office/powerpoint/2010/main" val="3774159033"/>
              </p:ext>
            </p:extLst>
          </p:nvPr>
        </p:nvGraphicFramePr>
        <p:xfrm>
          <a:off x="184731" y="290236"/>
          <a:ext cx="8491725" cy="4819016"/>
        </p:xfrm>
        <a:graphic>
          <a:graphicData uri="http://schemas.openxmlformats.org/drawingml/2006/table">
            <a:tbl>
              <a:tblPr>
                <a:tableStyleId>{5C22544A-7EE6-4342-B048-85BDC9FD1C3A}</a:tableStyleId>
              </a:tblPr>
              <a:tblGrid>
                <a:gridCol w="1249133">
                  <a:extLst>
                    <a:ext uri="{9D8B030D-6E8A-4147-A177-3AD203B41FA5}">
                      <a16:colId xmlns="" xmlns:a16="http://schemas.microsoft.com/office/drawing/2014/main" val="20000"/>
                    </a:ext>
                  </a:extLst>
                </a:gridCol>
                <a:gridCol w="1249133">
                  <a:extLst>
                    <a:ext uri="{9D8B030D-6E8A-4147-A177-3AD203B41FA5}">
                      <a16:colId xmlns="" xmlns:a16="http://schemas.microsoft.com/office/drawing/2014/main" val="20001"/>
                    </a:ext>
                  </a:extLst>
                </a:gridCol>
                <a:gridCol w="1101452">
                  <a:extLst>
                    <a:ext uri="{9D8B030D-6E8A-4147-A177-3AD203B41FA5}">
                      <a16:colId xmlns="" xmlns:a16="http://schemas.microsoft.com/office/drawing/2014/main" val="20002"/>
                    </a:ext>
                  </a:extLst>
                </a:gridCol>
                <a:gridCol w="1308615">
                  <a:extLst>
                    <a:ext uri="{9D8B030D-6E8A-4147-A177-3AD203B41FA5}">
                      <a16:colId xmlns="" xmlns:a16="http://schemas.microsoft.com/office/drawing/2014/main" val="20003"/>
                    </a:ext>
                  </a:extLst>
                </a:gridCol>
                <a:gridCol w="1454246">
                  <a:extLst>
                    <a:ext uri="{9D8B030D-6E8A-4147-A177-3AD203B41FA5}">
                      <a16:colId xmlns="" xmlns:a16="http://schemas.microsoft.com/office/drawing/2014/main" val="20004"/>
                    </a:ext>
                  </a:extLst>
                </a:gridCol>
                <a:gridCol w="1249133">
                  <a:extLst>
                    <a:ext uri="{9D8B030D-6E8A-4147-A177-3AD203B41FA5}">
                      <a16:colId xmlns="" xmlns:a16="http://schemas.microsoft.com/office/drawing/2014/main" val="20005"/>
                    </a:ext>
                  </a:extLst>
                </a:gridCol>
                <a:gridCol w="880013">
                  <a:extLst>
                    <a:ext uri="{9D8B030D-6E8A-4147-A177-3AD203B41FA5}">
                      <a16:colId xmlns="" xmlns:a16="http://schemas.microsoft.com/office/drawing/2014/main" val="20006"/>
                    </a:ext>
                  </a:extLst>
                </a:gridCol>
              </a:tblGrid>
              <a:tr h="612660">
                <a:tc>
                  <a:txBody>
                    <a:bodyPr/>
                    <a:lstStyle/>
                    <a:p>
                      <a:pPr algn="ctr">
                        <a:spcAft>
                          <a:spcPts val="0"/>
                        </a:spcAft>
                      </a:pPr>
                      <a:r>
                        <a:rPr lang="tr-TR" sz="2000" dirty="0" err="1" smtClean="0">
                          <a:effectLst/>
                        </a:rPr>
                        <a:t>isohyet</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P</a:t>
                      </a:r>
                      <a:r>
                        <a:rPr lang="tr-TR" sz="2000" baseline="-25000">
                          <a:effectLst/>
                        </a:rPr>
                        <a:t>i</a:t>
                      </a:r>
                      <a:r>
                        <a:rPr lang="tr-TR" sz="2000">
                          <a:effectLst/>
                        </a:rPr>
                        <a:t> (mm)</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A</a:t>
                      </a:r>
                      <a:r>
                        <a:rPr lang="tr-TR" sz="2000" baseline="-25000">
                          <a:effectLst/>
                        </a:rPr>
                        <a:t>i</a:t>
                      </a:r>
                      <a:r>
                        <a:rPr lang="tr-TR" sz="2000">
                          <a:effectLst/>
                        </a:rPr>
                        <a:t> (km</a:t>
                      </a:r>
                      <a:r>
                        <a:rPr lang="tr-TR" sz="2000" baseline="30000">
                          <a:effectLst/>
                        </a:rPr>
                        <a:t>2</a:t>
                      </a:r>
                      <a:r>
                        <a:rPr lang="tr-TR" sz="2000">
                          <a:effectLst/>
                        </a:rPr>
                        <a:t>)</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P</a:t>
                      </a:r>
                      <a:r>
                        <a:rPr lang="tr-TR" sz="2000" baseline="-25000">
                          <a:effectLst/>
                        </a:rPr>
                        <a:t>i</a:t>
                      </a:r>
                      <a:r>
                        <a:rPr lang="tr-TR" sz="2000">
                          <a:effectLst/>
                        </a:rPr>
                        <a:t>A</a:t>
                      </a:r>
                      <a:r>
                        <a:rPr lang="tr-TR" sz="2000" baseline="-25000">
                          <a:effectLst/>
                        </a:rPr>
                        <a:t>i</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A=</a:t>
                      </a:r>
                      <a:r>
                        <a:rPr lang="tr-TR" sz="2000">
                          <a:effectLst/>
                          <a:sym typeface="Symbol" panose="05050102010706020507" pitchFamily="18" charset="2"/>
                        </a:rPr>
                        <a:t></a:t>
                      </a:r>
                      <a:r>
                        <a:rPr lang="tr-TR" sz="2000">
                          <a:effectLst/>
                        </a:rPr>
                        <a:t>A</a:t>
                      </a:r>
                      <a:r>
                        <a:rPr lang="tr-TR" sz="2000" baseline="-25000">
                          <a:effectLst/>
                        </a:rPr>
                        <a:t>i</a:t>
                      </a:r>
                      <a:r>
                        <a:rPr lang="tr-TR" sz="2000">
                          <a:effectLst/>
                        </a:rPr>
                        <a:t> (km</a:t>
                      </a:r>
                      <a:r>
                        <a:rPr lang="tr-TR" sz="2000" baseline="30000">
                          <a:effectLst/>
                        </a:rPr>
                        <a:t>2</a:t>
                      </a:r>
                      <a:r>
                        <a:rPr lang="tr-TR" sz="2000">
                          <a:effectLst/>
                        </a:rPr>
                        <a:t>)</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sym typeface="Symbol" panose="05050102010706020507" pitchFamily="18" charset="2"/>
                        </a:rPr>
                        <a:t></a:t>
                      </a:r>
                      <a:r>
                        <a:rPr lang="tr-TR" sz="2000">
                          <a:effectLst/>
                        </a:rPr>
                        <a:t> P</a:t>
                      </a:r>
                      <a:r>
                        <a:rPr lang="tr-TR" sz="2000" baseline="-25000">
                          <a:effectLst/>
                        </a:rPr>
                        <a:t>i</a:t>
                      </a:r>
                      <a:r>
                        <a:rPr lang="tr-TR" sz="2000">
                          <a:effectLst/>
                        </a:rPr>
                        <a:t>A</a:t>
                      </a:r>
                      <a:r>
                        <a:rPr lang="tr-TR" sz="2000" baseline="-25000">
                          <a:effectLst/>
                        </a:rPr>
                        <a:t>i</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P</a:t>
                      </a:r>
                      <a:r>
                        <a:rPr lang="tr-TR" sz="2000" baseline="-25000" dirty="0">
                          <a:effectLst/>
                        </a:rPr>
                        <a:t>ort</a:t>
                      </a:r>
                      <a:r>
                        <a:rPr lang="tr-TR" sz="2000" dirty="0">
                          <a:effectLst/>
                        </a:rPr>
                        <a:t> (mm)</a:t>
                      </a:r>
                      <a:endParaRPr lang="tr-TR" sz="20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r h="612660">
                <a:tc>
                  <a:txBody>
                    <a:bodyPr/>
                    <a:lstStyle/>
                    <a:p>
                      <a:pPr algn="ctr">
                        <a:spcAft>
                          <a:spcPts val="0"/>
                        </a:spcAft>
                      </a:pPr>
                      <a:r>
                        <a:rPr lang="tr-TR" sz="2000">
                          <a:effectLst/>
                        </a:rPr>
                        <a:t>35-30</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32.5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1103.34</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35858.55</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1103.34</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35858.55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32.5</a:t>
                      </a:r>
                      <a:endParaRPr lang="tr-TR" sz="20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1"/>
                  </a:ext>
                </a:extLst>
              </a:tr>
              <a:tr h="612660">
                <a:tc>
                  <a:txBody>
                    <a:bodyPr/>
                    <a:lstStyle/>
                    <a:p>
                      <a:pPr algn="ctr">
                        <a:spcAft>
                          <a:spcPts val="0"/>
                        </a:spcAft>
                      </a:pPr>
                      <a:r>
                        <a:rPr lang="tr-TR" sz="2000">
                          <a:effectLst/>
                        </a:rPr>
                        <a:t>30-25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27.5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818.44</a:t>
                      </a:r>
                      <a:endParaRPr lang="tr-TR"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22507.10</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1921.78</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58365.65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30.4</a:t>
                      </a:r>
                      <a:endParaRPr lang="tr-TR" sz="20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2"/>
                  </a:ext>
                </a:extLst>
              </a:tr>
              <a:tr h="612660">
                <a:tc>
                  <a:txBody>
                    <a:bodyPr/>
                    <a:lstStyle/>
                    <a:p>
                      <a:pPr algn="ctr">
                        <a:spcAft>
                          <a:spcPts val="0"/>
                        </a:spcAft>
                      </a:pPr>
                      <a:r>
                        <a:rPr lang="tr-TR" sz="2000">
                          <a:effectLst/>
                        </a:rPr>
                        <a:t>25-20</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22.5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1186.22</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26689.95</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3108.00</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85055.60</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27.4</a:t>
                      </a:r>
                      <a:endParaRPr lang="tr-TR" sz="20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3"/>
                  </a:ext>
                </a:extLst>
              </a:tr>
              <a:tr h="612660">
                <a:tc>
                  <a:txBody>
                    <a:bodyPr/>
                    <a:lstStyle/>
                    <a:p>
                      <a:pPr algn="ctr">
                        <a:spcAft>
                          <a:spcPts val="0"/>
                        </a:spcAft>
                      </a:pPr>
                      <a:r>
                        <a:rPr lang="tr-TR" sz="2000">
                          <a:effectLst/>
                        </a:rPr>
                        <a:t>20-15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17.5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924.63</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16181.03</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4032.63</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101236.63</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25.1</a:t>
                      </a:r>
                      <a:endParaRPr lang="tr-TR" sz="20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4"/>
                  </a:ext>
                </a:extLst>
              </a:tr>
              <a:tr h="612660">
                <a:tc>
                  <a:txBody>
                    <a:bodyPr/>
                    <a:lstStyle/>
                    <a:p>
                      <a:pPr algn="ctr">
                        <a:spcAft>
                          <a:spcPts val="0"/>
                        </a:spcAft>
                      </a:pPr>
                      <a:r>
                        <a:rPr lang="tr-TR" sz="2000">
                          <a:effectLst/>
                        </a:rPr>
                        <a:t>15-10</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12.5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300.44</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3755.50</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4333.07</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104992.13</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24.2</a:t>
                      </a:r>
                      <a:endParaRPr lang="tr-TR" sz="20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5"/>
                  </a:ext>
                </a:extLst>
              </a:tr>
              <a:tr h="530396">
                <a:tc>
                  <a:txBody>
                    <a:bodyPr/>
                    <a:lstStyle/>
                    <a:p>
                      <a:pPr algn="ctr">
                        <a:spcAft>
                          <a:spcPts val="0"/>
                        </a:spcAft>
                      </a:pPr>
                      <a:r>
                        <a:rPr lang="tr-TR" sz="2000">
                          <a:effectLst/>
                        </a:rPr>
                        <a:t>&lt;10</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7.5</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36.26</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271.95</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4369.33</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a:effectLst/>
                        </a:rPr>
                        <a:t>105264.08</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effectLst/>
                        </a:rPr>
                        <a:t>24.1</a:t>
                      </a:r>
                      <a:endParaRPr lang="tr-TR" sz="20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 xmlns:a16="http://schemas.microsoft.com/office/drawing/2014/main" val="10006"/>
                  </a:ext>
                </a:extLst>
              </a:tr>
              <a:tr h="612660">
                <a:tc gridSpan="2">
                  <a:txBody>
                    <a:bodyPr/>
                    <a:lstStyle/>
                    <a:p>
                      <a:pPr algn="ctr">
                        <a:spcAft>
                          <a:spcPts val="0"/>
                        </a:spcAft>
                      </a:pPr>
                      <a:r>
                        <a:rPr lang="tr-TR" sz="2000">
                          <a:effectLst/>
                        </a:rPr>
                        <a:t>TOPLAM</a:t>
                      </a:r>
                      <a:endParaRPr lang="tr-TR" sz="2000" b="1">
                        <a:effectLst/>
                        <a:latin typeface="Times New Roman" panose="02020603050405020304" pitchFamily="18" charset="0"/>
                      </a:endParaRPr>
                    </a:p>
                  </a:txBody>
                  <a:tcPr marL="51435" marR="51435" marT="0" marB="0"/>
                </a:tc>
                <a:tc hMerge="1">
                  <a:txBody>
                    <a:bodyPr/>
                    <a:lstStyle/>
                    <a:p>
                      <a:endParaRPr lang="tr-TR"/>
                    </a:p>
                  </a:txBody>
                  <a:tcPr/>
                </a:tc>
                <a:tc>
                  <a:txBody>
                    <a:bodyPr/>
                    <a:lstStyle/>
                    <a:p>
                      <a:pPr algn="ctr">
                        <a:spcAft>
                          <a:spcPts val="0"/>
                        </a:spcAft>
                      </a:pPr>
                      <a:r>
                        <a:rPr lang="tr-TR" sz="2000">
                          <a:effectLst/>
                        </a:rPr>
                        <a:t>4369.33</a:t>
                      </a:r>
                      <a:endParaRPr lang="tr-TR" sz="200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tr-TR" sz="2000" dirty="0">
                          <a:solidFill>
                            <a:srgbClr val="FF0000"/>
                          </a:solidFill>
                          <a:effectLst/>
                        </a:rPr>
                        <a:t>105264.08</a:t>
                      </a:r>
                      <a:endParaRPr lang="tr-TR" sz="20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tc gridSpan="3">
                  <a:txBody>
                    <a:bodyPr/>
                    <a:lstStyle/>
                    <a:p>
                      <a:pPr algn="ctr">
                        <a:spcAft>
                          <a:spcPts val="0"/>
                        </a:spcAft>
                      </a:pPr>
                      <a:r>
                        <a:rPr lang="tr-TR" sz="2000" dirty="0">
                          <a:effectLst/>
                        </a:rPr>
                        <a:t> </a:t>
                      </a:r>
                      <a:endParaRPr lang="tr-TR" sz="2000" dirty="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bl>
          </a:graphicData>
        </a:graphic>
      </p:graphicFrame>
      <p:sp>
        <p:nvSpPr>
          <p:cNvPr id="7" name="Rectangle 2"/>
          <p:cNvSpPr>
            <a:spLocks noChangeArrowheads="1"/>
          </p:cNvSpPr>
          <p:nvPr/>
        </p:nvSpPr>
        <p:spPr bwMode="auto">
          <a:xfrm>
            <a:off x="2515761" y="4739920"/>
            <a:ext cx="135817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10" name="Nesne 9"/>
          <p:cNvGraphicFramePr>
            <a:graphicFrameLocks noChangeAspect="1"/>
          </p:cNvGraphicFramePr>
          <p:nvPr>
            <p:extLst>
              <p:ext uri="{D42A27DB-BD31-4B8C-83A1-F6EECF244321}">
                <p14:modId xmlns:p14="http://schemas.microsoft.com/office/powerpoint/2010/main" val="1821102416"/>
              </p:ext>
            </p:extLst>
          </p:nvPr>
        </p:nvGraphicFramePr>
        <p:xfrm>
          <a:off x="2195736" y="5190086"/>
          <a:ext cx="4464496" cy="1612917"/>
        </p:xfrm>
        <a:graphic>
          <a:graphicData uri="http://schemas.openxmlformats.org/presentationml/2006/ole">
            <mc:AlternateContent xmlns:mc="http://schemas.openxmlformats.org/markup-compatibility/2006">
              <mc:Choice xmlns:v="urn:schemas-microsoft-com:vml" Requires="v">
                <p:oleObj spid="_x0000_s3087" name="Denklem" r:id="rId3" imgW="2400300" imgH="838200" progId="Equation.3">
                  <p:embed/>
                </p:oleObj>
              </mc:Choice>
              <mc:Fallback>
                <p:oleObj name="Denklem" r:id="rId3" imgW="24003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190086"/>
                        <a:ext cx="4464496" cy="1612917"/>
                      </a:xfrm>
                      <a:prstGeom prst="rect">
                        <a:avLst/>
                      </a:prstGeom>
                      <a:noFill/>
                    </p:spPr>
                  </p:pic>
                </p:oleObj>
              </mc:Fallback>
            </mc:AlternateContent>
          </a:graphicData>
        </a:graphic>
      </p:graphicFrame>
      <p:sp>
        <p:nvSpPr>
          <p:cNvPr id="9" name="Oval 8"/>
          <p:cNvSpPr/>
          <p:nvPr/>
        </p:nvSpPr>
        <p:spPr>
          <a:xfrm>
            <a:off x="3707904" y="4450676"/>
            <a:ext cx="1619672" cy="578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2267744" y="4432264"/>
            <a:ext cx="1619672" cy="578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7786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GB" sz="2000" b="1" dirty="0"/>
              <a:t>Solution 2-)</a:t>
            </a:r>
            <a:endParaRPr lang="tr-TR" sz="2000" dirty="0"/>
          </a:p>
          <a:p>
            <a:endParaRPr lang="tr-TR" sz="2000" dirty="0"/>
          </a:p>
        </p:txBody>
      </p:sp>
      <p:sp>
        <p:nvSpPr>
          <p:cNvPr id="5" name="Dikdörtgen 4"/>
          <p:cNvSpPr/>
          <p:nvPr/>
        </p:nvSpPr>
        <p:spPr>
          <a:xfrm>
            <a:off x="107504" y="260648"/>
            <a:ext cx="9144000" cy="1200329"/>
          </a:xfrm>
          <a:prstGeom prst="rect">
            <a:avLst/>
          </a:prstGeom>
        </p:spPr>
        <p:txBody>
          <a:bodyPr wrap="square">
            <a:spAutoFit/>
          </a:bodyPr>
          <a:lstStyle/>
          <a:p>
            <a:r>
              <a:rPr lang="en-GB" b="1" dirty="0"/>
              <a:t>2. </a:t>
            </a:r>
            <a:r>
              <a:rPr lang="en-GB" dirty="0"/>
              <a:t>The reservoir surface area of a dam is given as 32 km</a:t>
            </a:r>
            <a:r>
              <a:rPr lang="en-GB" baseline="30000" dirty="0"/>
              <a:t>2</a:t>
            </a:r>
            <a:r>
              <a:rPr lang="en-GB" dirty="0"/>
              <a:t>. The daily heat energy absorbed by the reservoir is 500 </a:t>
            </a:r>
            <a:r>
              <a:rPr lang="en-GB" dirty="0" err="1"/>
              <a:t>kal</a:t>
            </a:r>
            <a:r>
              <a:rPr lang="en-GB" dirty="0"/>
              <a:t>/cm</a:t>
            </a:r>
            <a:r>
              <a:rPr lang="en-GB" baseline="30000" dirty="0"/>
              <a:t>2</a:t>
            </a:r>
            <a:r>
              <a:rPr lang="en-GB" dirty="0"/>
              <a:t> and the albedo of the water surface is 10%. Calculate the daily evaporation volume in the shade (the heat variations due to the inflow and outflow will be </a:t>
            </a:r>
            <a:r>
              <a:rPr lang="en-GB" dirty="0" err="1"/>
              <a:t>neglegted</a:t>
            </a:r>
            <a:r>
              <a:rPr lang="en-GB" dirty="0"/>
              <a:t> and the temperature of the reservoir will be assumed to be constant).</a:t>
            </a:r>
            <a:endParaRPr lang="tr-TR" dirty="0"/>
          </a:p>
        </p:txBody>
      </p:sp>
      <p:graphicFrame>
        <p:nvGraphicFramePr>
          <p:cNvPr id="6" name="Nesne 5"/>
          <p:cNvGraphicFramePr>
            <a:graphicFrameLocks noChangeAspect="1"/>
          </p:cNvGraphicFramePr>
          <p:nvPr>
            <p:extLst>
              <p:ext uri="{D42A27DB-BD31-4B8C-83A1-F6EECF244321}">
                <p14:modId xmlns:p14="http://schemas.microsoft.com/office/powerpoint/2010/main" val="3678259850"/>
              </p:ext>
            </p:extLst>
          </p:nvPr>
        </p:nvGraphicFramePr>
        <p:xfrm>
          <a:off x="3347864" y="1460977"/>
          <a:ext cx="2448272" cy="1040516"/>
        </p:xfrm>
        <a:graphic>
          <a:graphicData uri="http://schemas.openxmlformats.org/presentationml/2006/ole">
            <mc:AlternateContent xmlns:mc="http://schemas.openxmlformats.org/markup-compatibility/2006">
              <mc:Choice xmlns:v="urn:schemas-microsoft-com:vml" Requires="v">
                <p:oleObj spid="_x0000_s2081" name="Denklem" r:id="rId3" imgW="1193760" imgH="419040" progId="Equation.3">
                  <p:embed/>
                </p:oleObj>
              </mc:Choice>
              <mc:Fallback>
                <p:oleObj name="Denklem" r:id="rId3" imgW="1193760" imgH="419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460977"/>
                        <a:ext cx="2448272" cy="1040516"/>
                      </a:xfrm>
                      <a:prstGeom prst="rect">
                        <a:avLst/>
                      </a:prstGeom>
                      <a:noFill/>
                      <a:ln>
                        <a:noFill/>
                      </a:ln>
                    </p:spPr>
                  </p:pic>
                </p:oleObj>
              </mc:Fallback>
            </mc:AlternateContent>
          </a:graphicData>
        </a:graphic>
      </p:graphicFrame>
      <p:sp>
        <p:nvSpPr>
          <p:cNvPr id="7" name="Dikdörtgen 6"/>
          <p:cNvSpPr/>
          <p:nvPr/>
        </p:nvSpPr>
        <p:spPr>
          <a:xfrm>
            <a:off x="172108" y="2564904"/>
            <a:ext cx="9014792" cy="2585323"/>
          </a:xfrm>
          <a:prstGeom prst="rect">
            <a:avLst/>
          </a:prstGeom>
        </p:spPr>
        <p:txBody>
          <a:bodyPr wrap="square">
            <a:spAutoFit/>
          </a:bodyPr>
          <a:lstStyle/>
          <a:p>
            <a:r>
              <a:rPr lang="en-GB" b="1" dirty="0"/>
              <a:t>H</a:t>
            </a:r>
            <a:r>
              <a:rPr lang="en-GB" b="1" baseline="-25000" dirty="0"/>
              <a:t>i</a:t>
            </a:r>
            <a:r>
              <a:rPr lang="en-GB" dirty="0"/>
              <a:t>=Incoming heat (sunshine and inflow heat)=</a:t>
            </a:r>
            <a:r>
              <a:rPr lang="en-GB" b="1" dirty="0"/>
              <a:t>500 </a:t>
            </a:r>
            <a:r>
              <a:rPr lang="en-GB" b="1" dirty="0" err="1"/>
              <a:t>cal</a:t>
            </a:r>
            <a:r>
              <a:rPr lang="en-GB" b="1" dirty="0"/>
              <a:t>/cm</a:t>
            </a:r>
            <a:r>
              <a:rPr lang="en-GB" b="1" baseline="30000" dirty="0"/>
              <a:t>2</a:t>
            </a:r>
            <a:endParaRPr lang="tr-TR" dirty="0"/>
          </a:p>
          <a:p>
            <a:r>
              <a:rPr lang="en-GB" b="1" dirty="0"/>
              <a:t>Albedo </a:t>
            </a:r>
            <a:r>
              <a:rPr lang="en-GB" dirty="0"/>
              <a:t>= reflection ratio of heat reaching the earth’s surface =</a:t>
            </a:r>
            <a:r>
              <a:rPr lang="en-GB" b="1" dirty="0"/>
              <a:t>%10</a:t>
            </a:r>
            <a:endParaRPr lang="tr-TR" dirty="0"/>
          </a:p>
          <a:p>
            <a:r>
              <a:rPr lang="en-GB" dirty="0"/>
              <a:t>(for plants = 0.05-0.025…..for water = 0.05-0.15…..for snow = 0.050-0.090)</a:t>
            </a:r>
            <a:endParaRPr lang="tr-TR" dirty="0"/>
          </a:p>
          <a:p>
            <a:r>
              <a:rPr lang="en-GB" b="1" dirty="0"/>
              <a:t>H</a:t>
            </a:r>
            <a:r>
              <a:rPr lang="en-GB" b="1" baseline="-25000" dirty="0"/>
              <a:t>0 </a:t>
            </a:r>
            <a:r>
              <a:rPr lang="en-GB" dirty="0"/>
              <a:t>= Outflow heat plus heat reflected from the surface = </a:t>
            </a:r>
            <a:r>
              <a:rPr lang="en-GB" b="1" dirty="0"/>
              <a:t>500*0.1=50 </a:t>
            </a:r>
            <a:r>
              <a:rPr lang="en-GB" b="1" dirty="0" err="1"/>
              <a:t>cal</a:t>
            </a:r>
            <a:r>
              <a:rPr lang="en-GB" b="1" dirty="0"/>
              <a:t>/cm</a:t>
            </a:r>
            <a:r>
              <a:rPr lang="en-GB" b="1" baseline="30000" dirty="0"/>
              <a:t>2</a:t>
            </a:r>
            <a:endParaRPr lang="tr-TR" dirty="0"/>
          </a:p>
          <a:p>
            <a:r>
              <a:rPr lang="en-GB" b="1" dirty="0">
                <a:sym typeface="Symbol"/>
              </a:rPr>
              <a:t></a:t>
            </a:r>
            <a:r>
              <a:rPr lang="en-GB" b="1" dirty="0"/>
              <a:t>H</a:t>
            </a:r>
            <a:r>
              <a:rPr lang="en-GB" dirty="0"/>
              <a:t>=0</a:t>
            </a:r>
            <a:endParaRPr lang="tr-TR" dirty="0"/>
          </a:p>
          <a:p>
            <a:r>
              <a:rPr lang="en-GB" b="1" dirty="0"/>
              <a:t>R=Bowen Ratio</a:t>
            </a:r>
            <a:r>
              <a:rPr lang="en-GB" dirty="0"/>
              <a:t>=(Heat loss from the surface by conduction/evaporation energy)=0.2-0.3</a:t>
            </a:r>
            <a:endParaRPr lang="tr-TR" dirty="0"/>
          </a:p>
          <a:p>
            <a:r>
              <a:rPr lang="en-GB" dirty="0"/>
              <a:t> </a:t>
            </a:r>
            <a:endParaRPr lang="tr-TR" dirty="0"/>
          </a:p>
          <a:p>
            <a:r>
              <a:rPr lang="en-GB" b="1" dirty="0"/>
              <a:t>L</a:t>
            </a:r>
            <a:r>
              <a:rPr lang="en-GB" dirty="0"/>
              <a:t>=specific evaporation heat of water</a:t>
            </a:r>
            <a:r>
              <a:rPr lang="en-GB" b="1" dirty="0"/>
              <a:t>(under </a:t>
            </a:r>
            <a:r>
              <a:rPr lang="en-GB" b="1" dirty="0" err="1"/>
              <a:t>noramal</a:t>
            </a:r>
            <a:r>
              <a:rPr lang="en-GB" b="1" dirty="0"/>
              <a:t> atm. conditions 590 </a:t>
            </a:r>
            <a:r>
              <a:rPr lang="en-GB" b="1" dirty="0" err="1"/>
              <a:t>cal</a:t>
            </a:r>
            <a:r>
              <a:rPr lang="en-GB" b="1" dirty="0"/>
              <a:t>/cm</a:t>
            </a:r>
            <a:r>
              <a:rPr lang="en-GB" b="1" baseline="30000" dirty="0"/>
              <a:t>3</a:t>
            </a:r>
            <a:r>
              <a:rPr lang="en-GB" b="1" dirty="0"/>
              <a:t>)</a:t>
            </a:r>
            <a:endParaRPr lang="tr-TR" dirty="0"/>
          </a:p>
          <a:p>
            <a:r>
              <a:rPr lang="en-GB" dirty="0"/>
              <a:t> </a:t>
            </a:r>
            <a:endParaRPr lang="tr-TR" dirty="0"/>
          </a:p>
        </p:txBody>
      </p:sp>
      <p:cxnSp>
        <p:nvCxnSpPr>
          <p:cNvPr id="13" name="Düz Bağlayıcı 12"/>
          <p:cNvCxnSpPr/>
          <p:nvPr/>
        </p:nvCxnSpPr>
        <p:spPr>
          <a:xfrm>
            <a:off x="5436096" y="548680"/>
            <a:ext cx="37079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251520" y="860812"/>
            <a:ext cx="20162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3275856" y="564365"/>
            <a:ext cx="20162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8" name="Nesne 17"/>
          <p:cNvGraphicFramePr>
            <a:graphicFrameLocks noChangeAspect="1"/>
          </p:cNvGraphicFramePr>
          <p:nvPr>
            <p:extLst>
              <p:ext uri="{D42A27DB-BD31-4B8C-83A1-F6EECF244321}">
                <p14:modId xmlns:p14="http://schemas.microsoft.com/office/powerpoint/2010/main" val="2449689626"/>
              </p:ext>
            </p:extLst>
          </p:nvPr>
        </p:nvGraphicFramePr>
        <p:xfrm>
          <a:off x="294481" y="5150227"/>
          <a:ext cx="3946525" cy="693738"/>
        </p:xfrm>
        <a:graphic>
          <a:graphicData uri="http://schemas.openxmlformats.org/presentationml/2006/ole">
            <mc:AlternateContent xmlns:mc="http://schemas.openxmlformats.org/markup-compatibility/2006">
              <mc:Choice xmlns:v="urn:schemas-microsoft-com:vml" Requires="v">
                <p:oleObj spid="_x0000_s2082" name="Denklem" r:id="rId5" imgW="2730240" imgH="419040" progId="Equation.3">
                  <p:embed/>
                </p:oleObj>
              </mc:Choice>
              <mc:Fallback>
                <p:oleObj name="Denklem" r:id="rId5" imgW="2730240" imgH="419040" progId="Equation.3">
                  <p:embed/>
                  <p:pic>
                    <p:nvPicPr>
                      <p:cNvPr id="0" name="Object 5"/>
                      <p:cNvPicPr>
                        <a:picLocks noChangeAspect="1" noChangeArrowheads="1"/>
                      </p:cNvPicPr>
                      <p:nvPr/>
                    </p:nvPicPr>
                    <p:blipFill>
                      <a:blip r:embed="rId6"/>
                      <a:srcRect/>
                      <a:stretch>
                        <a:fillRect/>
                      </a:stretch>
                    </p:blipFill>
                    <p:spPr bwMode="auto">
                      <a:xfrm>
                        <a:off x="294481" y="5150227"/>
                        <a:ext cx="3946525" cy="693738"/>
                      </a:xfrm>
                      <a:prstGeom prst="rect">
                        <a:avLst/>
                      </a:prstGeom>
                      <a:noFill/>
                    </p:spPr>
                  </p:pic>
                </p:oleObj>
              </mc:Fallback>
            </mc:AlternateContent>
          </a:graphicData>
        </a:graphic>
      </p:graphicFrame>
      <p:sp>
        <p:nvSpPr>
          <p:cNvPr id="19" name="Dikdörtgen 18"/>
          <p:cNvSpPr/>
          <p:nvPr/>
        </p:nvSpPr>
        <p:spPr>
          <a:xfrm>
            <a:off x="4662344" y="5297952"/>
            <a:ext cx="2474908" cy="369332"/>
          </a:xfrm>
          <a:prstGeom prst="rect">
            <a:avLst/>
          </a:prstGeom>
        </p:spPr>
        <p:txBody>
          <a:bodyPr wrap="none">
            <a:spAutoFit/>
          </a:bodyPr>
          <a:lstStyle/>
          <a:p>
            <a:r>
              <a:rPr lang="en-GB" dirty="0"/>
              <a:t>Daily evaporation </a:t>
            </a:r>
            <a:r>
              <a:rPr lang="en-GB" dirty="0" err="1"/>
              <a:t>heigth</a:t>
            </a:r>
            <a:endParaRPr lang="tr-TR" dirty="0"/>
          </a:p>
        </p:txBody>
      </p:sp>
      <p:sp>
        <p:nvSpPr>
          <p:cNvPr id="20" name="Dikdörtgen 19"/>
          <p:cNvSpPr/>
          <p:nvPr/>
        </p:nvSpPr>
        <p:spPr>
          <a:xfrm>
            <a:off x="1547664" y="6021288"/>
            <a:ext cx="6120680" cy="369332"/>
          </a:xfrm>
          <a:prstGeom prst="rect">
            <a:avLst/>
          </a:prstGeom>
        </p:spPr>
        <p:txBody>
          <a:bodyPr wrap="square">
            <a:spAutoFit/>
          </a:bodyPr>
          <a:lstStyle/>
          <a:p>
            <a:r>
              <a:rPr lang="en-GB" dirty="0"/>
              <a:t>daily evaporation volume = 0.00061m*32*10</a:t>
            </a:r>
            <a:r>
              <a:rPr lang="en-GB" baseline="30000" dirty="0"/>
              <a:t>6</a:t>
            </a:r>
            <a:r>
              <a:rPr lang="en-GB" dirty="0"/>
              <a:t>m</a:t>
            </a:r>
            <a:r>
              <a:rPr lang="en-GB" baseline="30000" dirty="0"/>
              <a:t>2</a:t>
            </a:r>
            <a:r>
              <a:rPr lang="en-GB" dirty="0"/>
              <a:t>=1.952.000 m</a:t>
            </a:r>
            <a:r>
              <a:rPr lang="en-GB" baseline="30000" dirty="0"/>
              <a:t>3</a:t>
            </a:r>
            <a:endParaRPr lang="tr-TR" dirty="0"/>
          </a:p>
        </p:txBody>
      </p:sp>
    </p:spTree>
    <p:extLst>
      <p:ext uri="{BB962C8B-B14F-4D97-AF65-F5344CB8AC3E}">
        <p14:creationId xmlns:p14="http://schemas.microsoft.com/office/powerpoint/2010/main" val="3811524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168" y="80889"/>
            <a:ext cx="9108831" cy="923330"/>
          </a:xfrm>
          <a:prstGeom prst="rect">
            <a:avLst/>
          </a:prstGeom>
        </p:spPr>
        <p:txBody>
          <a:bodyPr wrap="square">
            <a:spAutoFit/>
          </a:bodyPr>
          <a:lstStyle/>
          <a:p>
            <a:r>
              <a:rPr lang="en-GB" b="1" dirty="0"/>
              <a:t>3. </a:t>
            </a:r>
            <a:r>
              <a:rPr lang="en-GB" dirty="0"/>
              <a:t>A 100 km</a:t>
            </a:r>
            <a:r>
              <a:rPr lang="en-GB" baseline="30000" dirty="0"/>
              <a:t>2</a:t>
            </a:r>
            <a:r>
              <a:rPr lang="en-GB" dirty="0"/>
              <a:t> sized area near Diyarbakır is being used for the purposes given below. Considering there is no precipitation in summer months calculate how much irrigation water is needed in summer months using </a:t>
            </a:r>
            <a:r>
              <a:rPr lang="en-GB" dirty="0" err="1"/>
              <a:t>Blaney-Criddle</a:t>
            </a:r>
            <a:r>
              <a:rPr lang="en-GB" dirty="0"/>
              <a:t> formula.</a:t>
            </a: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3870679337"/>
              </p:ext>
            </p:extLst>
          </p:nvPr>
        </p:nvGraphicFramePr>
        <p:xfrm>
          <a:off x="5611" y="1004219"/>
          <a:ext cx="9138390" cy="1828800"/>
        </p:xfrm>
        <a:graphic>
          <a:graphicData uri="http://schemas.openxmlformats.org/drawingml/2006/table">
            <a:tbl>
              <a:tblPr>
                <a:tableStyleId>{5C22544A-7EE6-4342-B048-85BDC9FD1C3A}</a:tableStyleId>
              </a:tblPr>
              <a:tblGrid>
                <a:gridCol w="1284394"/>
                <a:gridCol w="1284394"/>
                <a:gridCol w="1432026"/>
                <a:gridCol w="1284394"/>
                <a:gridCol w="1284394"/>
                <a:gridCol w="1284394"/>
                <a:gridCol w="1284394"/>
              </a:tblGrid>
              <a:tr h="544231">
                <a:tc>
                  <a:txBody>
                    <a:bodyPr/>
                    <a:lstStyle/>
                    <a:p>
                      <a:pPr algn="just">
                        <a:spcAft>
                          <a:spcPts val="0"/>
                        </a:spcAft>
                      </a:pPr>
                      <a:r>
                        <a:rPr lang="en-GB" sz="2000" dirty="0">
                          <a:effectLst/>
                        </a:rPr>
                        <a:t>Plant</a:t>
                      </a:r>
                      <a:endParaRPr lang="tr-TR" sz="2000" dirty="0">
                        <a:effectLst/>
                        <a:latin typeface="Times New Roman"/>
                        <a:ea typeface="Times New Roman"/>
                      </a:endParaRPr>
                    </a:p>
                  </a:txBody>
                  <a:tcPr marL="68580" marR="68580" marT="0" marB="0"/>
                </a:tc>
                <a:tc>
                  <a:txBody>
                    <a:bodyPr/>
                    <a:lstStyle/>
                    <a:p>
                      <a:pPr algn="just">
                        <a:spcAft>
                          <a:spcPts val="0"/>
                        </a:spcAft>
                      </a:pPr>
                      <a:r>
                        <a:rPr lang="en-GB" sz="2000">
                          <a:effectLst/>
                        </a:rPr>
                        <a:t>Growth Area (km</a:t>
                      </a:r>
                      <a:r>
                        <a:rPr lang="en-GB" sz="2000" baseline="30000">
                          <a:effectLst/>
                        </a:rPr>
                        <a:t>2</a:t>
                      </a:r>
                      <a:r>
                        <a:rPr lang="en-GB" sz="2000">
                          <a:effectLst/>
                        </a:rPr>
                        <a:t>)</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k (seasonal)</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Month</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Mean Temp. (</a:t>
                      </a:r>
                      <a:r>
                        <a:rPr lang="en-GB" sz="2000">
                          <a:effectLst/>
                          <a:sym typeface="Symbol"/>
                        </a:rPr>
                        <a:t></a:t>
                      </a:r>
                      <a:r>
                        <a:rPr lang="en-GB" sz="2000">
                          <a:effectLst/>
                        </a:rPr>
                        <a:t>C)</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p</a:t>
                      </a:r>
                      <a:endParaRPr lang="tr-TR" sz="2000">
                        <a:effectLst/>
                        <a:latin typeface="Times New Roman"/>
                        <a:ea typeface="Times New Roman"/>
                      </a:endParaRPr>
                    </a:p>
                  </a:txBody>
                  <a:tcPr marL="68580" marR="68580" marT="0" marB="0"/>
                </a:tc>
                <a:tc>
                  <a:txBody>
                    <a:bodyPr/>
                    <a:lstStyle/>
                    <a:p>
                      <a:pPr algn="just">
                        <a:spcAft>
                          <a:spcPts val="0"/>
                        </a:spcAft>
                      </a:pPr>
                      <a:r>
                        <a:rPr lang="en-GB" sz="1100" dirty="0">
                          <a:effectLst/>
                        </a:rPr>
                        <a:t>U(mm)</a:t>
                      </a:r>
                      <a:endParaRPr lang="tr-TR" sz="1100" dirty="0">
                        <a:effectLst/>
                        <a:latin typeface="Times New Roman"/>
                        <a:ea typeface="Times New Roman"/>
                      </a:endParaRPr>
                    </a:p>
                  </a:txBody>
                  <a:tcPr marL="68580" marR="68580" marT="0" marB="0"/>
                </a:tc>
              </a:tr>
              <a:tr h="272116">
                <a:tc rowSpan="2">
                  <a:txBody>
                    <a:bodyPr/>
                    <a:lstStyle/>
                    <a:p>
                      <a:pPr algn="just">
                        <a:spcAft>
                          <a:spcPts val="0"/>
                        </a:spcAft>
                      </a:pPr>
                      <a:r>
                        <a:rPr lang="en-GB" sz="2000" dirty="0">
                          <a:effectLst/>
                        </a:rPr>
                        <a:t>Wheat</a:t>
                      </a:r>
                      <a:endParaRPr lang="tr-TR" sz="2000" dirty="0">
                        <a:effectLst/>
                        <a:latin typeface="Times New Roman"/>
                        <a:ea typeface="Times New Roman"/>
                      </a:endParaRPr>
                    </a:p>
                  </a:txBody>
                  <a:tcPr marL="68580" marR="68580" marT="0" marB="0"/>
                </a:tc>
                <a:tc rowSpan="2">
                  <a:txBody>
                    <a:bodyPr/>
                    <a:lstStyle/>
                    <a:p>
                      <a:pPr algn="just">
                        <a:spcAft>
                          <a:spcPts val="0"/>
                        </a:spcAft>
                      </a:pPr>
                      <a:r>
                        <a:rPr lang="en-GB" sz="2000" dirty="0">
                          <a:effectLst/>
                        </a:rPr>
                        <a:t>80</a:t>
                      </a:r>
                      <a:endParaRPr lang="tr-TR" sz="2000" dirty="0">
                        <a:effectLst/>
                        <a:latin typeface="Times New Roman"/>
                        <a:ea typeface="Times New Roman"/>
                      </a:endParaRPr>
                    </a:p>
                  </a:txBody>
                  <a:tcPr marL="68580" marR="68580" marT="0" marB="0"/>
                </a:tc>
                <a:tc rowSpan="2">
                  <a:txBody>
                    <a:bodyPr/>
                    <a:lstStyle/>
                    <a:p>
                      <a:pPr algn="just">
                        <a:spcAft>
                          <a:spcPts val="0"/>
                        </a:spcAft>
                      </a:pPr>
                      <a:r>
                        <a:rPr lang="en-GB" sz="2000" dirty="0">
                          <a:effectLst/>
                        </a:rPr>
                        <a:t>0.8</a:t>
                      </a:r>
                      <a:endParaRPr lang="tr-TR" sz="2000" dirty="0">
                        <a:effectLst/>
                        <a:latin typeface="Times New Roman"/>
                        <a:ea typeface="Times New Roman"/>
                      </a:endParaRPr>
                    </a:p>
                  </a:txBody>
                  <a:tcPr marL="68580" marR="68580" marT="0" marB="0"/>
                </a:tc>
                <a:tc>
                  <a:txBody>
                    <a:bodyPr/>
                    <a:lstStyle/>
                    <a:p>
                      <a:pPr algn="just">
                        <a:spcAft>
                          <a:spcPts val="0"/>
                        </a:spcAft>
                      </a:pPr>
                      <a:r>
                        <a:rPr lang="en-GB" sz="2000">
                          <a:effectLst/>
                        </a:rPr>
                        <a:t>June</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26</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0.1008</a:t>
                      </a:r>
                      <a:endParaRPr lang="tr-TR" sz="2000">
                        <a:effectLst/>
                        <a:latin typeface="Times New Roman"/>
                        <a:ea typeface="Times New Roman"/>
                      </a:endParaRPr>
                    </a:p>
                  </a:txBody>
                  <a:tcPr marL="68580" marR="68580" marT="0" marB="0"/>
                </a:tc>
                <a:tc>
                  <a:txBody>
                    <a:bodyPr/>
                    <a:lstStyle/>
                    <a:p>
                      <a:pPr algn="just">
                        <a:spcAft>
                          <a:spcPts val="0"/>
                        </a:spcAft>
                      </a:pPr>
                      <a:r>
                        <a:rPr lang="en-GB" sz="1100" dirty="0">
                          <a:effectLst/>
                        </a:rPr>
                        <a:t> </a:t>
                      </a:r>
                      <a:endParaRPr lang="tr-TR" sz="1100" dirty="0">
                        <a:effectLst/>
                        <a:latin typeface="Times New Roman"/>
                        <a:ea typeface="Times New Roman"/>
                      </a:endParaRPr>
                    </a:p>
                  </a:txBody>
                  <a:tcPr marL="68580" marR="68580" marT="0" marB="0"/>
                </a:tc>
              </a:tr>
              <a:tr h="27211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just">
                        <a:spcAft>
                          <a:spcPts val="0"/>
                        </a:spcAft>
                      </a:pPr>
                      <a:r>
                        <a:rPr lang="en-GB" sz="2000">
                          <a:effectLst/>
                        </a:rPr>
                        <a:t>July</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31</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0.1022</a:t>
                      </a:r>
                      <a:endParaRPr lang="tr-TR" sz="2000">
                        <a:effectLst/>
                        <a:latin typeface="Times New Roman"/>
                        <a:ea typeface="Times New Roman"/>
                      </a:endParaRPr>
                    </a:p>
                  </a:txBody>
                  <a:tcPr marL="68580" marR="68580" marT="0" marB="0"/>
                </a:tc>
                <a:tc>
                  <a:txBody>
                    <a:bodyPr/>
                    <a:lstStyle/>
                    <a:p>
                      <a:pPr algn="just">
                        <a:spcAft>
                          <a:spcPts val="0"/>
                        </a:spcAft>
                      </a:pPr>
                      <a:r>
                        <a:rPr lang="en-GB" sz="1100" dirty="0">
                          <a:effectLst/>
                        </a:rPr>
                        <a:t> </a:t>
                      </a:r>
                      <a:endParaRPr lang="tr-TR" sz="1100" dirty="0">
                        <a:effectLst/>
                        <a:latin typeface="Times New Roman"/>
                        <a:ea typeface="Times New Roman"/>
                      </a:endParaRPr>
                    </a:p>
                  </a:txBody>
                  <a:tcPr marL="68580" marR="68580" marT="0" marB="0"/>
                </a:tc>
              </a:tr>
              <a:tr h="272116">
                <a:tc rowSpan="2">
                  <a:txBody>
                    <a:bodyPr/>
                    <a:lstStyle/>
                    <a:p>
                      <a:pPr algn="just">
                        <a:spcAft>
                          <a:spcPts val="0"/>
                        </a:spcAft>
                      </a:pPr>
                      <a:r>
                        <a:rPr lang="en-GB" sz="2000">
                          <a:effectLst/>
                        </a:rPr>
                        <a:t>Clover</a:t>
                      </a:r>
                      <a:endParaRPr lang="tr-TR" sz="2000">
                        <a:effectLst/>
                        <a:latin typeface="Times New Roman"/>
                        <a:ea typeface="Times New Roman"/>
                      </a:endParaRPr>
                    </a:p>
                  </a:txBody>
                  <a:tcPr marL="68580" marR="68580" marT="0" marB="0"/>
                </a:tc>
                <a:tc rowSpan="2">
                  <a:txBody>
                    <a:bodyPr/>
                    <a:lstStyle/>
                    <a:p>
                      <a:pPr algn="just">
                        <a:spcAft>
                          <a:spcPts val="0"/>
                        </a:spcAft>
                      </a:pPr>
                      <a:r>
                        <a:rPr lang="en-GB" sz="2000">
                          <a:effectLst/>
                        </a:rPr>
                        <a:t>20</a:t>
                      </a:r>
                      <a:endParaRPr lang="tr-TR" sz="2000">
                        <a:effectLst/>
                        <a:latin typeface="Times New Roman"/>
                        <a:ea typeface="Times New Roman"/>
                      </a:endParaRPr>
                    </a:p>
                  </a:txBody>
                  <a:tcPr marL="68580" marR="68580" marT="0" marB="0"/>
                </a:tc>
                <a:tc rowSpan="2">
                  <a:txBody>
                    <a:bodyPr/>
                    <a:lstStyle/>
                    <a:p>
                      <a:pPr algn="just">
                        <a:spcAft>
                          <a:spcPts val="0"/>
                        </a:spcAft>
                      </a:pPr>
                      <a:r>
                        <a:rPr lang="en-GB" sz="2000">
                          <a:effectLst/>
                        </a:rPr>
                        <a:t>0.4</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August</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30.2</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0.0954</a:t>
                      </a:r>
                      <a:endParaRPr lang="tr-TR" sz="2000">
                        <a:effectLst/>
                        <a:latin typeface="Times New Roman"/>
                        <a:ea typeface="Times New Roman"/>
                      </a:endParaRPr>
                    </a:p>
                  </a:txBody>
                  <a:tcPr marL="68580" marR="68580" marT="0" marB="0"/>
                </a:tc>
                <a:tc>
                  <a:txBody>
                    <a:bodyPr/>
                    <a:lstStyle/>
                    <a:p>
                      <a:pPr algn="just">
                        <a:spcAft>
                          <a:spcPts val="0"/>
                        </a:spcAft>
                      </a:pPr>
                      <a:r>
                        <a:rPr lang="en-GB" sz="1100">
                          <a:effectLst/>
                        </a:rPr>
                        <a:t> </a:t>
                      </a:r>
                      <a:endParaRPr lang="tr-TR" sz="1100">
                        <a:effectLst/>
                        <a:latin typeface="Times New Roman"/>
                        <a:ea typeface="Times New Roman"/>
                      </a:endParaRPr>
                    </a:p>
                  </a:txBody>
                  <a:tcPr marL="68580" marR="68580" marT="0" marB="0"/>
                </a:tc>
              </a:tr>
              <a:tr h="27211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just">
                        <a:spcAft>
                          <a:spcPts val="0"/>
                        </a:spcAft>
                      </a:pPr>
                      <a:r>
                        <a:rPr lang="en-GB" sz="2000">
                          <a:effectLst/>
                        </a:rPr>
                        <a:t>September</a:t>
                      </a:r>
                      <a:endParaRPr lang="tr-TR" sz="2000">
                        <a:effectLst/>
                        <a:latin typeface="Times New Roman"/>
                        <a:ea typeface="Times New Roman"/>
                      </a:endParaRPr>
                    </a:p>
                  </a:txBody>
                  <a:tcPr marL="68580" marR="68580" marT="0" marB="0"/>
                </a:tc>
                <a:tc>
                  <a:txBody>
                    <a:bodyPr/>
                    <a:lstStyle/>
                    <a:p>
                      <a:pPr algn="just">
                        <a:spcAft>
                          <a:spcPts val="0"/>
                        </a:spcAft>
                      </a:pPr>
                      <a:r>
                        <a:rPr lang="en-GB" sz="2000">
                          <a:effectLst/>
                        </a:rPr>
                        <a:t>25</a:t>
                      </a:r>
                      <a:endParaRPr lang="tr-TR" sz="2000">
                        <a:effectLst/>
                        <a:latin typeface="Times New Roman"/>
                        <a:ea typeface="Times New Roman"/>
                      </a:endParaRPr>
                    </a:p>
                  </a:txBody>
                  <a:tcPr marL="68580" marR="68580" marT="0" marB="0"/>
                </a:tc>
                <a:tc>
                  <a:txBody>
                    <a:bodyPr/>
                    <a:lstStyle/>
                    <a:p>
                      <a:pPr algn="just">
                        <a:spcAft>
                          <a:spcPts val="0"/>
                        </a:spcAft>
                      </a:pPr>
                      <a:r>
                        <a:rPr lang="en-GB" sz="2000" dirty="0">
                          <a:effectLst/>
                        </a:rPr>
                        <a:t>0.0839</a:t>
                      </a:r>
                      <a:endParaRPr lang="tr-TR" sz="2000" dirty="0">
                        <a:effectLst/>
                        <a:latin typeface="Times New Roman"/>
                        <a:ea typeface="Times New Roman"/>
                      </a:endParaRPr>
                    </a:p>
                  </a:txBody>
                  <a:tcPr marL="68580" marR="68580" marT="0" marB="0"/>
                </a:tc>
                <a:tc>
                  <a:txBody>
                    <a:bodyPr/>
                    <a:lstStyle/>
                    <a:p>
                      <a:pPr algn="just">
                        <a:spcAft>
                          <a:spcPts val="0"/>
                        </a:spcAft>
                      </a:pPr>
                      <a:r>
                        <a:rPr lang="en-GB" sz="1100" dirty="0">
                          <a:effectLst/>
                        </a:rPr>
                        <a:t> </a:t>
                      </a:r>
                      <a:endParaRPr lang="tr-TR" sz="1100" dirty="0">
                        <a:effectLst/>
                        <a:latin typeface="Times New Roman"/>
                        <a:ea typeface="Times New Roman"/>
                      </a:endParaRPr>
                    </a:p>
                  </a:txBody>
                  <a:tcPr marL="68580" marR="68580" marT="0" marB="0"/>
                </a:tc>
              </a:tr>
            </a:tbl>
          </a:graphicData>
        </a:graphic>
      </p:graphicFrame>
      <p:sp>
        <p:nvSpPr>
          <p:cNvPr id="6" name="object 3"/>
          <p:cNvSpPr txBox="1"/>
          <p:nvPr/>
        </p:nvSpPr>
        <p:spPr>
          <a:xfrm>
            <a:off x="5039797" y="2914102"/>
            <a:ext cx="3240360" cy="293029"/>
          </a:xfrm>
          <a:prstGeom prst="rect">
            <a:avLst/>
          </a:prstGeom>
          <a:solidFill>
            <a:srgbClr val="4F81BC"/>
          </a:solidFill>
          <a:ln w="25907">
            <a:solidFill>
              <a:srgbClr val="385D89"/>
            </a:solidFill>
          </a:ln>
        </p:spPr>
        <p:txBody>
          <a:bodyPr vert="horz" wrap="square" lIns="0" tIns="46355" rIns="0" bIns="0" rtlCol="0">
            <a:spAutoFit/>
          </a:bodyPr>
          <a:lstStyle/>
          <a:p>
            <a:pPr marL="148590">
              <a:lnSpc>
                <a:spcPct val="100000"/>
              </a:lnSpc>
              <a:spcBef>
                <a:spcPts val="365"/>
              </a:spcBef>
            </a:pPr>
            <a:r>
              <a:rPr sz="1600" b="1" spc="-10" dirty="0">
                <a:solidFill>
                  <a:srgbClr val="FFC000"/>
                </a:solidFill>
                <a:latin typeface="Calibri"/>
                <a:cs typeface="Calibri"/>
              </a:rPr>
              <a:t>Formulas </a:t>
            </a:r>
            <a:r>
              <a:rPr sz="1600" b="1" spc="-15" dirty="0">
                <a:solidFill>
                  <a:srgbClr val="FFC000"/>
                </a:solidFill>
                <a:latin typeface="Calibri"/>
                <a:cs typeface="Calibri"/>
              </a:rPr>
              <a:t>at </a:t>
            </a:r>
            <a:r>
              <a:rPr sz="1600" b="1" spc="-5" dirty="0">
                <a:solidFill>
                  <a:srgbClr val="FFC000"/>
                </a:solidFill>
                <a:latin typeface="Calibri"/>
                <a:cs typeface="Calibri"/>
              </a:rPr>
              <a:t>a</a:t>
            </a:r>
            <a:r>
              <a:rPr sz="1600" b="1" spc="50" dirty="0">
                <a:solidFill>
                  <a:srgbClr val="FFC000"/>
                </a:solidFill>
                <a:latin typeface="Calibri"/>
                <a:cs typeface="Calibri"/>
              </a:rPr>
              <a:t> </a:t>
            </a:r>
            <a:r>
              <a:rPr sz="1600" b="1" spc="-5" dirty="0">
                <a:solidFill>
                  <a:srgbClr val="FFC000"/>
                </a:solidFill>
                <a:latin typeface="Calibri"/>
                <a:cs typeface="Calibri"/>
              </a:rPr>
              <a:t>glance</a:t>
            </a:r>
            <a:endParaRPr sz="1600" dirty="0">
              <a:latin typeface="Calibri"/>
              <a:cs typeface="Calibri"/>
            </a:endParaRPr>
          </a:p>
        </p:txBody>
      </p:sp>
      <p:sp>
        <p:nvSpPr>
          <p:cNvPr id="7" name="object 4"/>
          <p:cNvSpPr/>
          <p:nvPr/>
        </p:nvSpPr>
        <p:spPr>
          <a:xfrm>
            <a:off x="683568" y="3207131"/>
            <a:ext cx="7144511" cy="3650869"/>
          </a:xfrm>
          <a:prstGeom prst="rect">
            <a:avLst/>
          </a:prstGeom>
          <a:blipFill>
            <a:blip r:embed="rId2" cstate="print"/>
            <a:stretch>
              <a:fillRect/>
            </a:stretch>
          </a:blipFill>
        </p:spPr>
        <p:txBody>
          <a:bodyPr wrap="square" lIns="0" tIns="0" rIns="0" bIns="0" rtlCol="0"/>
          <a:lstStyle/>
          <a:p>
            <a:endParaRPr/>
          </a:p>
        </p:txBody>
      </p:sp>
      <p:sp>
        <p:nvSpPr>
          <p:cNvPr id="9" name="object 6"/>
          <p:cNvSpPr txBox="1"/>
          <p:nvPr/>
        </p:nvSpPr>
        <p:spPr>
          <a:xfrm>
            <a:off x="539552" y="2907411"/>
            <a:ext cx="450024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4F81BC"/>
                </a:solidFill>
                <a:latin typeface="Calibri"/>
                <a:cs typeface="Calibri"/>
              </a:rPr>
              <a:t>Many </a:t>
            </a:r>
            <a:r>
              <a:rPr sz="1800" b="1" spc="-5" dirty="0">
                <a:solidFill>
                  <a:srgbClr val="4F81BC"/>
                </a:solidFill>
                <a:latin typeface="Calibri"/>
                <a:cs typeface="Calibri"/>
              </a:rPr>
              <a:t>approaches </a:t>
            </a:r>
            <a:r>
              <a:rPr sz="1800" b="1" spc="-10" dirty="0">
                <a:solidFill>
                  <a:srgbClr val="4F81BC"/>
                </a:solidFill>
                <a:latin typeface="Calibri"/>
                <a:cs typeface="Calibri"/>
              </a:rPr>
              <a:t>are available </a:t>
            </a:r>
            <a:r>
              <a:rPr sz="1800" b="1" dirty="0">
                <a:solidFill>
                  <a:srgbClr val="4F81BC"/>
                </a:solidFill>
                <a:latin typeface="Calibri"/>
                <a:cs typeface="Calibri"/>
              </a:rPr>
              <a:t>in the</a:t>
            </a:r>
            <a:r>
              <a:rPr sz="1800" b="1" spc="-60" dirty="0">
                <a:solidFill>
                  <a:srgbClr val="4F81BC"/>
                </a:solidFill>
                <a:latin typeface="Calibri"/>
                <a:cs typeface="Calibri"/>
              </a:rPr>
              <a:t> </a:t>
            </a:r>
            <a:r>
              <a:rPr sz="1800" b="1" spc="-15" dirty="0">
                <a:solidFill>
                  <a:srgbClr val="4F81BC"/>
                </a:solidFill>
                <a:latin typeface="Calibri"/>
                <a:cs typeface="Calibri"/>
              </a:rPr>
              <a:t>literature</a:t>
            </a:r>
            <a:endParaRPr sz="1800" dirty="0">
              <a:latin typeface="Calibri"/>
              <a:cs typeface="Calibri"/>
            </a:endParaRPr>
          </a:p>
        </p:txBody>
      </p:sp>
      <p:sp>
        <p:nvSpPr>
          <p:cNvPr id="10" name="Oval 9"/>
          <p:cNvSpPr/>
          <p:nvPr/>
        </p:nvSpPr>
        <p:spPr>
          <a:xfrm>
            <a:off x="1619672" y="4221088"/>
            <a:ext cx="24482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822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962650"/>
            <a:ext cx="8280920" cy="4247317"/>
          </a:xfrm>
          <a:prstGeom prst="rect">
            <a:avLst/>
          </a:prstGeom>
        </p:spPr>
        <p:txBody>
          <a:bodyPr wrap="square">
            <a:spAutoFit/>
          </a:bodyPr>
          <a:lstStyle/>
          <a:p>
            <a:r>
              <a:rPr lang="en-GB" b="1" dirty="0"/>
              <a:t> </a:t>
            </a:r>
            <a:endParaRPr lang="tr-TR" dirty="0"/>
          </a:p>
          <a:p>
            <a:r>
              <a:rPr lang="en-GB" dirty="0"/>
              <a:t>U=45k.p.(t+18)</a:t>
            </a:r>
            <a:endParaRPr lang="tr-TR" dirty="0"/>
          </a:p>
          <a:p>
            <a:r>
              <a:rPr lang="en-GB" dirty="0"/>
              <a:t> </a:t>
            </a:r>
            <a:endParaRPr lang="tr-TR" dirty="0"/>
          </a:p>
          <a:p>
            <a:r>
              <a:rPr lang="en-GB" dirty="0"/>
              <a:t>U=Monthly Evapotranspiration</a:t>
            </a:r>
            <a:endParaRPr lang="tr-TR" dirty="0"/>
          </a:p>
          <a:p>
            <a:r>
              <a:rPr lang="en-GB" dirty="0"/>
              <a:t>k=coefficient related to planting</a:t>
            </a:r>
            <a:endParaRPr lang="tr-TR" dirty="0"/>
          </a:p>
          <a:p>
            <a:r>
              <a:rPr lang="en-GB" dirty="0"/>
              <a:t>p=ratio of </a:t>
            </a:r>
            <a:r>
              <a:rPr lang="en-GB" dirty="0" err="1"/>
              <a:t>dayligth</a:t>
            </a:r>
            <a:r>
              <a:rPr lang="en-GB" dirty="0"/>
              <a:t> duration of the month to the annual </a:t>
            </a:r>
            <a:r>
              <a:rPr lang="en-GB" dirty="0" err="1"/>
              <a:t>dayligth</a:t>
            </a:r>
            <a:r>
              <a:rPr lang="en-GB" dirty="0"/>
              <a:t> duration</a:t>
            </a:r>
            <a:endParaRPr lang="tr-TR" dirty="0"/>
          </a:p>
          <a:p>
            <a:r>
              <a:rPr lang="en-GB" dirty="0"/>
              <a:t>t=monthly mean temperature</a:t>
            </a:r>
            <a:endParaRPr lang="tr-TR" dirty="0"/>
          </a:p>
          <a:p>
            <a:r>
              <a:rPr lang="en-GB" dirty="0"/>
              <a:t> </a:t>
            </a:r>
            <a:endParaRPr lang="tr-TR" dirty="0"/>
          </a:p>
          <a:p>
            <a:r>
              <a:rPr lang="en-GB" dirty="0"/>
              <a:t>According to these	U1=159.67 mm		U2=180.28 mm		U3=82.76 mm				U4=64.94 mm</a:t>
            </a:r>
            <a:endParaRPr lang="tr-TR" dirty="0"/>
          </a:p>
          <a:p>
            <a:r>
              <a:rPr lang="en-GB" dirty="0"/>
              <a:t> </a:t>
            </a:r>
            <a:endParaRPr lang="tr-TR" dirty="0"/>
          </a:p>
          <a:p>
            <a:r>
              <a:rPr lang="en-GB" dirty="0"/>
              <a:t>Necessary Irrigation Water	=U1*80*10</a:t>
            </a:r>
            <a:r>
              <a:rPr lang="en-GB" baseline="30000" dirty="0"/>
              <a:t>6</a:t>
            </a:r>
            <a:r>
              <a:rPr lang="en-GB" dirty="0" smtClean="0"/>
              <a:t>=</a:t>
            </a:r>
            <a:r>
              <a:rPr lang="tr-TR" dirty="0" smtClean="0"/>
              <a:t> </a:t>
            </a:r>
            <a:r>
              <a:rPr lang="en-GB" dirty="0" smtClean="0"/>
              <a:t>12 </a:t>
            </a:r>
            <a:r>
              <a:rPr lang="en-GB" dirty="0"/>
              <a:t>773 600 m</a:t>
            </a:r>
            <a:r>
              <a:rPr lang="en-GB" baseline="30000" dirty="0"/>
              <a:t>3</a:t>
            </a:r>
            <a:endParaRPr lang="tr-TR" dirty="0"/>
          </a:p>
          <a:p>
            <a:r>
              <a:rPr lang="en-GB" dirty="0"/>
              <a:t>			=U2*80*10</a:t>
            </a:r>
            <a:r>
              <a:rPr lang="en-GB" baseline="30000" dirty="0"/>
              <a:t>6</a:t>
            </a:r>
            <a:r>
              <a:rPr lang="en-GB" dirty="0" smtClean="0"/>
              <a:t>=</a:t>
            </a:r>
            <a:r>
              <a:rPr lang="tr-TR" dirty="0" smtClean="0"/>
              <a:t> </a:t>
            </a:r>
            <a:r>
              <a:rPr lang="en-GB" dirty="0" smtClean="0"/>
              <a:t>14 </a:t>
            </a:r>
            <a:r>
              <a:rPr lang="en-GB" dirty="0"/>
              <a:t>422 400 m</a:t>
            </a:r>
            <a:r>
              <a:rPr lang="en-GB" baseline="30000" dirty="0"/>
              <a:t>3</a:t>
            </a:r>
            <a:endParaRPr lang="tr-TR" dirty="0"/>
          </a:p>
          <a:p>
            <a:r>
              <a:rPr lang="en-GB" dirty="0"/>
              <a:t>			=U3*20*10</a:t>
            </a:r>
            <a:r>
              <a:rPr lang="en-GB" baseline="30000" dirty="0"/>
              <a:t>6</a:t>
            </a:r>
            <a:r>
              <a:rPr lang="en-GB" dirty="0" smtClean="0"/>
              <a:t>=</a:t>
            </a:r>
            <a:r>
              <a:rPr lang="tr-TR" dirty="0" smtClean="0"/>
              <a:t> </a:t>
            </a:r>
            <a:r>
              <a:rPr lang="en-GB" dirty="0" smtClean="0"/>
              <a:t>1 </a:t>
            </a:r>
            <a:r>
              <a:rPr lang="en-GB" dirty="0"/>
              <a:t>655 200 m</a:t>
            </a:r>
            <a:r>
              <a:rPr lang="en-GB" baseline="30000" dirty="0"/>
              <a:t>3</a:t>
            </a:r>
            <a:endParaRPr lang="tr-TR" dirty="0"/>
          </a:p>
          <a:p>
            <a:r>
              <a:rPr lang="en-GB" dirty="0"/>
              <a:t>			=U4*20*10</a:t>
            </a:r>
            <a:r>
              <a:rPr lang="en-GB" baseline="30000" dirty="0"/>
              <a:t>6</a:t>
            </a:r>
            <a:r>
              <a:rPr lang="en-GB" dirty="0" smtClean="0"/>
              <a:t>=</a:t>
            </a:r>
            <a:r>
              <a:rPr lang="tr-TR" dirty="0" smtClean="0"/>
              <a:t> </a:t>
            </a:r>
            <a:r>
              <a:rPr lang="en-GB" dirty="0" smtClean="0"/>
              <a:t>1 </a:t>
            </a:r>
            <a:r>
              <a:rPr lang="en-GB" dirty="0"/>
              <a:t>295 800 m</a:t>
            </a:r>
            <a:r>
              <a:rPr lang="en-GB" baseline="30000" dirty="0"/>
              <a:t>3</a:t>
            </a:r>
            <a:endParaRPr lang="tr-TR" dirty="0"/>
          </a:p>
        </p:txBody>
      </p:sp>
    </p:spTree>
    <p:extLst>
      <p:ext uri="{BB962C8B-B14F-4D97-AF65-F5344CB8AC3E}">
        <p14:creationId xmlns:p14="http://schemas.microsoft.com/office/powerpoint/2010/main" val="92194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769</Words>
  <Application>Microsoft Office PowerPoint</Application>
  <PresentationFormat>Ekran Gösterisi (4:3)</PresentationFormat>
  <Paragraphs>292</Paragraphs>
  <Slides>11</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11</vt:i4>
      </vt:variant>
    </vt:vector>
  </HeadingPairs>
  <TitlesOfParts>
    <vt:vector size="14" baseType="lpstr">
      <vt:lpstr>Ofis Teması</vt:lpstr>
      <vt:lpstr>Picture</vt:lpstr>
      <vt:lpstr>Denklem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17</cp:revision>
  <dcterms:created xsi:type="dcterms:W3CDTF">2019-02-14T12:58:24Z</dcterms:created>
  <dcterms:modified xsi:type="dcterms:W3CDTF">2019-02-21T12:35:52Z</dcterms:modified>
</cp:coreProperties>
</file>